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21"/>
  </p:notesMasterIdLst>
  <p:sldIdLst>
    <p:sldId id="316" r:id="rId2"/>
    <p:sldId id="315" r:id="rId3"/>
    <p:sldId id="313" r:id="rId4"/>
    <p:sldId id="319" r:id="rId5"/>
    <p:sldId id="317" r:id="rId6"/>
    <p:sldId id="320" r:id="rId7"/>
    <p:sldId id="331" r:id="rId8"/>
    <p:sldId id="321" r:id="rId9"/>
    <p:sldId id="329" r:id="rId10"/>
    <p:sldId id="318" r:id="rId11"/>
    <p:sldId id="328" r:id="rId12"/>
    <p:sldId id="326" r:id="rId13"/>
    <p:sldId id="322" r:id="rId14"/>
    <p:sldId id="323" r:id="rId15"/>
    <p:sldId id="330" r:id="rId16"/>
    <p:sldId id="332" r:id="rId17"/>
    <p:sldId id="333" r:id="rId18"/>
    <p:sldId id="325" r:id="rId19"/>
    <p:sldId id="327" r:id="rId20"/>
  </p:sldIdLst>
  <p:sldSz cx="9144000" cy="5143500" type="screen16x9"/>
  <p:notesSz cx="6858000" cy="9144000"/>
  <p:embeddedFontLst>
    <p:embeddedFont>
      <p:font typeface="Quicksand" pitchFamily="2" charset="77"/>
      <p:regular r:id="rId22"/>
      <p:bold r:id="rId23"/>
    </p:embeddedFont>
    <p:embeddedFont>
      <p:font typeface="Tenor Sans" panose="02000000000000000000" pitchFamily="2" charset="7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EE1"/>
    <a:srgbClr val="E3E3E8"/>
    <a:srgbClr val="F2F0F3"/>
    <a:srgbClr val="CFCDD1"/>
    <a:srgbClr val="EFEFEF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6470D7-A990-4A3A-AF1E-66FB1B7A7848}">
  <a:tblStyle styleId="{D06470D7-A990-4A3A-AF1E-66FB1B7A78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>
      <p:cViewPr varScale="1">
        <p:scale>
          <a:sx n="146" d="100"/>
          <a:sy n="146" d="100"/>
        </p:scale>
        <p:origin x="64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846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892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540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14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99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132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693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645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860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37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77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00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474b791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474b791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02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474b791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474b791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66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474b791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474b791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243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474b791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474b791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681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474b791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474b791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13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6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75f259d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75f259d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34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2050" y="1311025"/>
            <a:ext cx="47907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30525" y="4052637"/>
            <a:ext cx="38619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829725" y="2789274"/>
            <a:ext cx="3959100" cy="412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742050" y="2042325"/>
            <a:ext cx="4790700" cy="45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423374" y="40906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8155" y="40906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62497" y="40906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423374" y="36568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292936" y="36568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727717" y="36568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162497" y="36568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292936" y="32230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162497" y="32230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6423374" y="27892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6858155" y="27892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7292936" y="27892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727717" y="27892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89202" y="2789702"/>
            <a:ext cx="718188" cy="670662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>
            <a:off x="6393824" y="3219962"/>
            <a:ext cx="721863" cy="679725"/>
          </a:xfrm>
          <a:custGeom>
            <a:avLst/>
            <a:gdLst/>
            <a:ahLst/>
            <a:cxnLst/>
            <a:rect l="l" t="t" r="r" b="b"/>
            <a:pathLst>
              <a:path w="12189" h="11477" extrusionOk="0">
                <a:moveTo>
                  <a:pt x="2333" y="0"/>
                </a:moveTo>
                <a:cubicBezTo>
                  <a:pt x="1473" y="0"/>
                  <a:pt x="700" y="544"/>
                  <a:pt x="397" y="1355"/>
                </a:cubicBezTo>
                <a:cubicBezTo>
                  <a:pt x="98" y="2181"/>
                  <a:pt x="345" y="3106"/>
                  <a:pt x="1016" y="3666"/>
                </a:cubicBezTo>
                <a:cubicBezTo>
                  <a:pt x="1648" y="4187"/>
                  <a:pt x="2019" y="4968"/>
                  <a:pt x="2019" y="5788"/>
                </a:cubicBezTo>
                <a:lnTo>
                  <a:pt x="2019" y="5821"/>
                </a:lnTo>
                <a:cubicBezTo>
                  <a:pt x="2012" y="6583"/>
                  <a:pt x="1654" y="7305"/>
                  <a:pt x="1049" y="7781"/>
                </a:cubicBezTo>
                <a:cubicBezTo>
                  <a:pt x="85" y="8549"/>
                  <a:pt x="0" y="9994"/>
                  <a:pt x="879" y="10867"/>
                </a:cubicBezTo>
                <a:cubicBezTo>
                  <a:pt x="1285" y="11276"/>
                  <a:pt x="1814" y="11476"/>
                  <a:pt x="2342" y="11476"/>
                </a:cubicBezTo>
                <a:cubicBezTo>
                  <a:pt x="2948" y="11476"/>
                  <a:pt x="3551" y="11212"/>
                  <a:pt x="3965" y="10697"/>
                </a:cubicBezTo>
                <a:cubicBezTo>
                  <a:pt x="4434" y="10092"/>
                  <a:pt x="5157" y="9734"/>
                  <a:pt x="5925" y="9727"/>
                </a:cubicBezTo>
                <a:cubicBezTo>
                  <a:pt x="6765" y="9734"/>
                  <a:pt x="7559" y="10111"/>
                  <a:pt x="8093" y="10749"/>
                </a:cubicBezTo>
                <a:cubicBezTo>
                  <a:pt x="8514" y="11239"/>
                  <a:pt x="9093" y="11473"/>
                  <a:pt x="9667" y="11473"/>
                </a:cubicBezTo>
                <a:cubicBezTo>
                  <a:pt x="10415" y="11473"/>
                  <a:pt x="11155" y="11075"/>
                  <a:pt x="11531" y="10320"/>
                </a:cubicBezTo>
                <a:cubicBezTo>
                  <a:pt x="12188" y="8992"/>
                  <a:pt x="11277" y="7416"/>
                  <a:pt x="9799" y="7325"/>
                </a:cubicBezTo>
                <a:lnTo>
                  <a:pt x="9792" y="7331"/>
                </a:lnTo>
                <a:cubicBezTo>
                  <a:pt x="9745" y="7328"/>
                  <a:pt x="9698" y="7327"/>
                  <a:pt x="9652" y="7327"/>
                </a:cubicBezTo>
                <a:cubicBezTo>
                  <a:pt x="9039" y="7327"/>
                  <a:pt x="8460" y="7602"/>
                  <a:pt x="8067" y="8080"/>
                </a:cubicBezTo>
                <a:cubicBezTo>
                  <a:pt x="7533" y="8712"/>
                  <a:pt x="6752" y="9076"/>
                  <a:pt x="5925" y="9076"/>
                </a:cubicBezTo>
                <a:cubicBezTo>
                  <a:pt x="5163" y="9070"/>
                  <a:pt x="4441" y="8718"/>
                  <a:pt x="3972" y="8113"/>
                </a:cubicBezTo>
                <a:cubicBezTo>
                  <a:pt x="3874" y="7995"/>
                  <a:pt x="3770" y="7885"/>
                  <a:pt x="3653" y="7787"/>
                </a:cubicBezTo>
                <a:cubicBezTo>
                  <a:pt x="3041" y="7305"/>
                  <a:pt x="2676" y="6570"/>
                  <a:pt x="2670" y="5788"/>
                </a:cubicBezTo>
                <a:cubicBezTo>
                  <a:pt x="2663" y="4981"/>
                  <a:pt x="3021" y="4206"/>
                  <a:pt x="3646" y="3692"/>
                </a:cubicBezTo>
                <a:cubicBezTo>
                  <a:pt x="4330" y="3145"/>
                  <a:pt x="4597" y="2227"/>
                  <a:pt x="4304" y="1394"/>
                </a:cubicBezTo>
                <a:cubicBezTo>
                  <a:pt x="4017" y="567"/>
                  <a:pt x="3243" y="7"/>
                  <a:pt x="2364" y="0"/>
                </a:cubicBezTo>
                <a:cubicBezTo>
                  <a:pt x="2353" y="0"/>
                  <a:pt x="2343" y="0"/>
                  <a:pt x="23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5400000">
            <a:off x="7495591" y="3871946"/>
            <a:ext cx="265955" cy="677165"/>
          </a:xfrm>
          <a:custGeom>
            <a:avLst/>
            <a:gdLst/>
            <a:ahLst/>
            <a:cxnLst/>
            <a:rect l="l" t="t" r="r" b="b"/>
            <a:pathLst>
              <a:path w="4506" h="11473" extrusionOk="0">
                <a:moveTo>
                  <a:pt x="2255" y="1"/>
                </a:moveTo>
                <a:cubicBezTo>
                  <a:pt x="2250" y="1"/>
                  <a:pt x="2245" y="1"/>
                  <a:pt x="2240" y="1"/>
                </a:cubicBezTo>
                <a:cubicBezTo>
                  <a:pt x="1354" y="7"/>
                  <a:pt x="573" y="574"/>
                  <a:pt x="287" y="1407"/>
                </a:cubicBezTo>
                <a:cubicBezTo>
                  <a:pt x="0" y="2247"/>
                  <a:pt x="280" y="3171"/>
                  <a:pt x="977" y="3712"/>
                </a:cubicBezTo>
                <a:cubicBezTo>
                  <a:pt x="1569" y="4161"/>
                  <a:pt x="1921" y="4858"/>
                  <a:pt x="1927" y="5600"/>
                </a:cubicBezTo>
                <a:lnTo>
                  <a:pt x="1927" y="5658"/>
                </a:lnTo>
                <a:cubicBezTo>
                  <a:pt x="1927" y="6485"/>
                  <a:pt x="1563" y="7266"/>
                  <a:pt x="931" y="7800"/>
                </a:cubicBezTo>
                <a:cubicBezTo>
                  <a:pt x="261" y="8354"/>
                  <a:pt x="7" y="9272"/>
                  <a:pt x="293" y="10092"/>
                </a:cubicBezTo>
                <a:cubicBezTo>
                  <a:pt x="586" y="10912"/>
                  <a:pt x="1361" y="11466"/>
                  <a:pt x="2233" y="11472"/>
                </a:cubicBezTo>
                <a:cubicBezTo>
                  <a:pt x="2244" y="11472"/>
                  <a:pt x="2254" y="11473"/>
                  <a:pt x="2264" y="11473"/>
                </a:cubicBezTo>
                <a:cubicBezTo>
                  <a:pt x="3124" y="11473"/>
                  <a:pt x="3891" y="10935"/>
                  <a:pt x="4193" y="10131"/>
                </a:cubicBezTo>
                <a:cubicBezTo>
                  <a:pt x="4499" y="9317"/>
                  <a:pt x="4265" y="8393"/>
                  <a:pt x="3607" y="7826"/>
                </a:cubicBezTo>
                <a:cubicBezTo>
                  <a:pt x="2963" y="7286"/>
                  <a:pt x="2585" y="6498"/>
                  <a:pt x="2578" y="5658"/>
                </a:cubicBezTo>
                <a:cubicBezTo>
                  <a:pt x="2585" y="4890"/>
                  <a:pt x="2943" y="4167"/>
                  <a:pt x="3548" y="3699"/>
                </a:cubicBezTo>
                <a:cubicBezTo>
                  <a:pt x="4239" y="3145"/>
                  <a:pt x="4506" y="2214"/>
                  <a:pt x="4206" y="1381"/>
                </a:cubicBezTo>
                <a:cubicBezTo>
                  <a:pt x="3915" y="552"/>
                  <a:pt x="3128" y="1"/>
                  <a:pt x="2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431375" y="1097250"/>
            <a:ext cx="4234800" cy="674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1599675" y="1984288"/>
            <a:ext cx="42348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7715986" y="526751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8151810" y="957575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7715986" y="1388399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8151810" y="1388399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0" y="4155"/>
                </a:cubicBezTo>
                <a:cubicBezTo>
                  <a:pt x="3216" y="4155"/>
                  <a:pt x="4147" y="3224"/>
                  <a:pt x="4147" y="2078"/>
                </a:cubicBezTo>
                <a:cubicBezTo>
                  <a:pt x="4147" y="932"/>
                  <a:pt x="3216" y="1"/>
                  <a:pt x="20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7716160" y="2250132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7678809" y="526633"/>
            <a:ext cx="723136" cy="675311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7715965" y="1819266"/>
            <a:ext cx="694782" cy="675311"/>
          </a:xfrm>
          <a:custGeom>
            <a:avLst/>
            <a:gdLst/>
            <a:ahLst/>
            <a:cxnLst/>
            <a:rect l="l" t="t" r="r" b="b"/>
            <a:pathLst>
              <a:path w="11811" h="11480" extrusionOk="0">
                <a:moveTo>
                  <a:pt x="2082" y="1"/>
                </a:moveTo>
                <a:cubicBezTo>
                  <a:pt x="1847" y="1"/>
                  <a:pt x="1610" y="41"/>
                  <a:pt x="1381" y="125"/>
                </a:cubicBezTo>
                <a:cubicBezTo>
                  <a:pt x="554" y="418"/>
                  <a:pt x="7" y="1199"/>
                  <a:pt x="0" y="2072"/>
                </a:cubicBezTo>
                <a:cubicBezTo>
                  <a:pt x="0" y="2951"/>
                  <a:pt x="547" y="3732"/>
                  <a:pt x="1374" y="4025"/>
                </a:cubicBezTo>
                <a:cubicBezTo>
                  <a:pt x="1606" y="4110"/>
                  <a:pt x="1846" y="4151"/>
                  <a:pt x="2083" y="4151"/>
                </a:cubicBezTo>
                <a:cubicBezTo>
                  <a:pt x="2687" y="4151"/>
                  <a:pt x="3275" y="3886"/>
                  <a:pt x="3672" y="3400"/>
                </a:cubicBezTo>
                <a:cubicBezTo>
                  <a:pt x="4206" y="2749"/>
                  <a:pt x="5000" y="2371"/>
                  <a:pt x="5840" y="2365"/>
                </a:cubicBezTo>
                <a:lnTo>
                  <a:pt x="6029" y="2365"/>
                </a:lnTo>
                <a:cubicBezTo>
                  <a:pt x="6036" y="2365"/>
                  <a:pt x="6042" y="2365"/>
                  <a:pt x="6049" y="2365"/>
                </a:cubicBezTo>
                <a:cubicBezTo>
                  <a:pt x="6732" y="2365"/>
                  <a:pt x="7374" y="2696"/>
                  <a:pt x="7774" y="3257"/>
                </a:cubicBezTo>
                <a:cubicBezTo>
                  <a:pt x="7898" y="3439"/>
                  <a:pt x="8054" y="3602"/>
                  <a:pt x="8230" y="3732"/>
                </a:cubicBezTo>
                <a:cubicBezTo>
                  <a:pt x="8848" y="4214"/>
                  <a:pt x="9206" y="4956"/>
                  <a:pt x="9200" y="5744"/>
                </a:cubicBezTo>
                <a:lnTo>
                  <a:pt x="9200" y="5809"/>
                </a:lnTo>
                <a:cubicBezTo>
                  <a:pt x="9187" y="6577"/>
                  <a:pt x="8822" y="7300"/>
                  <a:pt x="8210" y="7769"/>
                </a:cubicBezTo>
                <a:cubicBezTo>
                  <a:pt x="7507" y="8309"/>
                  <a:pt x="7234" y="9233"/>
                  <a:pt x="7514" y="10073"/>
                </a:cubicBezTo>
                <a:cubicBezTo>
                  <a:pt x="7800" y="10907"/>
                  <a:pt x="8581" y="11473"/>
                  <a:pt x="9467" y="11480"/>
                </a:cubicBezTo>
                <a:cubicBezTo>
                  <a:pt x="9472" y="11480"/>
                  <a:pt x="9477" y="11480"/>
                  <a:pt x="9482" y="11480"/>
                </a:cubicBezTo>
                <a:cubicBezTo>
                  <a:pt x="10361" y="11480"/>
                  <a:pt x="11142" y="10928"/>
                  <a:pt x="11439" y="10099"/>
                </a:cubicBezTo>
                <a:cubicBezTo>
                  <a:pt x="11732" y="9266"/>
                  <a:pt x="11466" y="8335"/>
                  <a:pt x="10775" y="7782"/>
                </a:cubicBezTo>
                <a:cubicBezTo>
                  <a:pt x="10196" y="7332"/>
                  <a:pt x="9857" y="6642"/>
                  <a:pt x="9851" y="5907"/>
                </a:cubicBezTo>
                <a:lnTo>
                  <a:pt x="9851" y="5633"/>
                </a:lnTo>
                <a:cubicBezTo>
                  <a:pt x="9857" y="4871"/>
                  <a:pt x="10209" y="4155"/>
                  <a:pt x="10801" y="3680"/>
                </a:cubicBezTo>
                <a:cubicBezTo>
                  <a:pt x="11758" y="2886"/>
                  <a:pt x="11811" y="1434"/>
                  <a:pt x="10912" y="574"/>
                </a:cubicBezTo>
                <a:cubicBezTo>
                  <a:pt x="10507" y="193"/>
                  <a:pt x="9994" y="7"/>
                  <a:pt x="9485" y="7"/>
                </a:cubicBezTo>
                <a:cubicBezTo>
                  <a:pt x="8855" y="7"/>
                  <a:pt x="8230" y="291"/>
                  <a:pt x="7820" y="841"/>
                </a:cubicBezTo>
                <a:cubicBezTo>
                  <a:pt x="7429" y="1382"/>
                  <a:pt x="6804" y="1701"/>
                  <a:pt x="6140" y="1714"/>
                </a:cubicBezTo>
                <a:lnTo>
                  <a:pt x="5775" y="1714"/>
                </a:lnTo>
                <a:cubicBezTo>
                  <a:pt x="5768" y="1714"/>
                  <a:pt x="5761" y="1714"/>
                  <a:pt x="5753" y="1714"/>
                </a:cubicBezTo>
                <a:cubicBezTo>
                  <a:pt x="4954" y="1714"/>
                  <a:pt x="4195" y="1363"/>
                  <a:pt x="3679" y="757"/>
                </a:cubicBezTo>
                <a:cubicBezTo>
                  <a:pt x="3276" y="269"/>
                  <a:pt x="2687" y="1"/>
                  <a:pt x="2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7715986" y="2683939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151810" y="2683939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0" y="4155"/>
                </a:cubicBezTo>
                <a:cubicBezTo>
                  <a:pt x="3216" y="4155"/>
                  <a:pt x="4147" y="3224"/>
                  <a:pt x="4147" y="2078"/>
                </a:cubicBezTo>
                <a:cubicBezTo>
                  <a:pt x="4147" y="932"/>
                  <a:pt x="3216" y="1"/>
                  <a:pt x="20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 rot="-5400000">
            <a:off x="344980" y="3782974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9"/>
          <p:cNvSpPr/>
          <p:nvPr/>
        </p:nvSpPr>
        <p:spPr>
          <a:xfrm rot="-5400000">
            <a:off x="344980" y="3348193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 rot="-5400000">
            <a:off x="344980" y="2913412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 rot="-5400000">
            <a:off x="345030" y="2913411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" name="Google Shape;99;p9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16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65550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/>
          <p:nvPr/>
        </p:nvSpPr>
        <p:spPr>
          <a:xfrm rot="5400000">
            <a:off x="8510998" y="597939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/>
          <p:nvPr/>
        </p:nvSpPr>
        <p:spPr>
          <a:xfrm rot="5400000">
            <a:off x="7854550" y="382669"/>
            <a:ext cx="265065" cy="674899"/>
          </a:xfrm>
          <a:custGeom>
            <a:avLst/>
            <a:gdLst/>
            <a:ahLst/>
            <a:cxnLst/>
            <a:rect l="l" t="t" r="r" b="b"/>
            <a:pathLst>
              <a:path w="4506" h="11473" extrusionOk="0">
                <a:moveTo>
                  <a:pt x="2255" y="1"/>
                </a:moveTo>
                <a:cubicBezTo>
                  <a:pt x="2250" y="1"/>
                  <a:pt x="2245" y="1"/>
                  <a:pt x="2240" y="1"/>
                </a:cubicBezTo>
                <a:cubicBezTo>
                  <a:pt x="1354" y="7"/>
                  <a:pt x="573" y="574"/>
                  <a:pt x="287" y="1407"/>
                </a:cubicBezTo>
                <a:cubicBezTo>
                  <a:pt x="0" y="2247"/>
                  <a:pt x="280" y="3171"/>
                  <a:pt x="977" y="3712"/>
                </a:cubicBezTo>
                <a:cubicBezTo>
                  <a:pt x="1569" y="4161"/>
                  <a:pt x="1921" y="4858"/>
                  <a:pt x="1927" y="5600"/>
                </a:cubicBezTo>
                <a:lnTo>
                  <a:pt x="1927" y="5658"/>
                </a:lnTo>
                <a:cubicBezTo>
                  <a:pt x="1927" y="6485"/>
                  <a:pt x="1563" y="7266"/>
                  <a:pt x="931" y="7800"/>
                </a:cubicBezTo>
                <a:cubicBezTo>
                  <a:pt x="261" y="8354"/>
                  <a:pt x="7" y="9272"/>
                  <a:pt x="293" y="10092"/>
                </a:cubicBezTo>
                <a:cubicBezTo>
                  <a:pt x="586" y="10912"/>
                  <a:pt x="1361" y="11466"/>
                  <a:pt x="2233" y="11472"/>
                </a:cubicBezTo>
                <a:cubicBezTo>
                  <a:pt x="2244" y="11472"/>
                  <a:pt x="2254" y="11473"/>
                  <a:pt x="2264" y="11473"/>
                </a:cubicBezTo>
                <a:cubicBezTo>
                  <a:pt x="3124" y="11473"/>
                  <a:pt x="3891" y="10935"/>
                  <a:pt x="4193" y="10131"/>
                </a:cubicBezTo>
                <a:cubicBezTo>
                  <a:pt x="4499" y="9317"/>
                  <a:pt x="4265" y="8393"/>
                  <a:pt x="3607" y="7826"/>
                </a:cubicBezTo>
                <a:cubicBezTo>
                  <a:pt x="2963" y="7286"/>
                  <a:pt x="2585" y="6498"/>
                  <a:pt x="2578" y="5658"/>
                </a:cubicBezTo>
                <a:cubicBezTo>
                  <a:pt x="2585" y="4890"/>
                  <a:pt x="2943" y="4167"/>
                  <a:pt x="3548" y="3699"/>
                </a:cubicBezTo>
                <a:cubicBezTo>
                  <a:pt x="4239" y="3145"/>
                  <a:pt x="4506" y="2214"/>
                  <a:pt x="4206" y="1381"/>
                </a:cubicBezTo>
                <a:cubicBezTo>
                  <a:pt x="3915" y="552"/>
                  <a:pt x="3128" y="1"/>
                  <a:pt x="2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/>
          <p:nvPr/>
        </p:nvSpPr>
        <p:spPr>
          <a:xfrm flipH="1">
            <a:off x="8005740" y="846725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8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2"/>
          <p:cNvSpPr/>
          <p:nvPr/>
        </p:nvSpPr>
        <p:spPr>
          <a:xfrm flipH="1">
            <a:off x="7979670" y="846725"/>
            <a:ext cx="717018" cy="675135"/>
          </a:xfrm>
          <a:custGeom>
            <a:avLst/>
            <a:gdLst/>
            <a:ahLst/>
            <a:cxnLst/>
            <a:rect l="l" t="t" r="r" b="b"/>
            <a:pathLst>
              <a:path w="12189" h="11477" extrusionOk="0">
                <a:moveTo>
                  <a:pt x="2333" y="0"/>
                </a:moveTo>
                <a:cubicBezTo>
                  <a:pt x="1473" y="0"/>
                  <a:pt x="700" y="544"/>
                  <a:pt x="397" y="1355"/>
                </a:cubicBezTo>
                <a:cubicBezTo>
                  <a:pt x="98" y="2181"/>
                  <a:pt x="345" y="3106"/>
                  <a:pt x="1016" y="3666"/>
                </a:cubicBezTo>
                <a:cubicBezTo>
                  <a:pt x="1648" y="4187"/>
                  <a:pt x="2019" y="4968"/>
                  <a:pt x="2019" y="5788"/>
                </a:cubicBezTo>
                <a:lnTo>
                  <a:pt x="2019" y="5821"/>
                </a:lnTo>
                <a:cubicBezTo>
                  <a:pt x="2012" y="6583"/>
                  <a:pt x="1654" y="7305"/>
                  <a:pt x="1049" y="7781"/>
                </a:cubicBezTo>
                <a:cubicBezTo>
                  <a:pt x="85" y="8549"/>
                  <a:pt x="0" y="9994"/>
                  <a:pt x="879" y="10867"/>
                </a:cubicBezTo>
                <a:cubicBezTo>
                  <a:pt x="1285" y="11276"/>
                  <a:pt x="1814" y="11476"/>
                  <a:pt x="2342" y="11476"/>
                </a:cubicBezTo>
                <a:cubicBezTo>
                  <a:pt x="2948" y="11476"/>
                  <a:pt x="3551" y="11212"/>
                  <a:pt x="3965" y="10697"/>
                </a:cubicBezTo>
                <a:cubicBezTo>
                  <a:pt x="4434" y="10092"/>
                  <a:pt x="5157" y="9734"/>
                  <a:pt x="5925" y="9727"/>
                </a:cubicBezTo>
                <a:cubicBezTo>
                  <a:pt x="6765" y="9734"/>
                  <a:pt x="7559" y="10111"/>
                  <a:pt x="8093" y="10749"/>
                </a:cubicBezTo>
                <a:cubicBezTo>
                  <a:pt x="8514" y="11239"/>
                  <a:pt x="9093" y="11473"/>
                  <a:pt x="9667" y="11473"/>
                </a:cubicBezTo>
                <a:cubicBezTo>
                  <a:pt x="10415" y="11473"/>
                  <a:pt x="11155" y="11075"/>
                  <a:pt x="11531" y="10320"/>
                </a:cubicBezTo>
                <a:cubicBezTo>
                  <a:pt x="12188" y="8992"/>
                  <a:pt x="11277" y="7416"/>
                  <a:pt x="9799" y="7325"/>
                </a:cubicBezTo>
                <a:lnTo>
                  <a:pt x="9792" y="7331"/>
                </a:lnTo>
                <a:cubicBezTo>
                  <a:pt x="9745" y="7328"/>
                  <a:pt x="9698" y="7327"/>
                  <a:pt x="9652" y="7327"/>
                </a:cubicBezTo>
                <a:cubicBezTo>
                  <a:pt x="9039" y="7327"/>
                  <a:pt x="8460" y="7602"/>
                  <a:pt x="8067" y="8080"/>
                </a:cubicBezTo>
                <a:cubicBezTo>
                  <a:pt x="7533" y="8712"/>
                  <a:pt x="6752" y="9076"/>
                  <a:pt x="5925" y="9076"/>
                </a:cubicBezTo>
                <a:cubicBezTo>
                  <a:pt x="5163" y="9070"/>
                  <a:pt x="4441" y="8718"/>
                  <a:pt x="3972" y="8113"/>
                </a:cubicBezTo>
                <a:cubicBezTo>
                  <a:pt x="3874" y="7995"/>
                  <a:pt x="3770" y="7885"/>
                  <a:pt x="3653" y="7787"/>
                </a:cubicBezTo>
                <a:cubicBezTo>
                  <a:pt x="3041" y="7305"/>
                  <a:pt x="2676" y="6570"/>
                  <a:pt x="2670" y="5788"/>
                </a:cubicBezTo>
                <a:cubicBezTo>
                  <a:pt x="2663" y="4981"/>
                  <a:pt x="3021" y="4206"/>
                  <a:pt x="3646" y="3692"/>
                </a:cubicBezTo>
                <a:cubicBezTo>
                  <a:pt x="4330" y="3145"/>
                  <a:pt x="4597" y="2227"/>
                  <a:pt x="4304" y="1394"/>
                </a:cubicBezTo>
                <a:cubicBezTo>
                  <a:pt x="4017" y="567"/>
                  <a:pt x="3243" y="7"/>
                  <a:pt x="2364" y="0"/>
                </a:cubicBezTo>
                <a:cubicBezTo>
                  <a:pt x="2353" y="0"/>
                  <a:pt x="2343" y="0"/>
                  <a:pt x="23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/>
          <p:cNvSpPr/>
          <p:nvPr/>
        </p:nvSpPr>
        <p:spPr>
          <a:xfrm flipH="1">
            <a:off x="7999612" y="1708432"/>
            <a:ext cx="705135" cy="675076"/>
          </a:xfrm>
          <a:custGeom>
            <a:avLst/>
            <a:gdLst/>
            <a:ahLst/>
            <a:cxnLst/>
            <a:rect l="l" t="t" r="r" b="b"/>
            <a:pathLst>
              <a:path w="11987" h="11476" extrusionOk="0">
                <a:moveTo>
                  <a:pt x="2479" y="0"/>
                </a:moveTo>
                <a:cubicBezTo>
                  <a:pt x="1580" y="0"/>
                  <a:pt x="787" y="578"/>
                  <a:pt x="508" y="1433"/>
                </a:cubicBezTo>
                <a:cubicBezTo>
                  <a:pt x="228" y="2285"/>
                  <a:pt x="534" y="3229"/>
                  <a:pt x="1264" y="3757"/>
                </a:cubicBezTo>
                <a:cubicBezTo>
                  <a:pt x="1791" y="4128"/>
                  <a:pt x="2104" y="4727"/>
                  <a:pt x="2117" y="5365"/>
                </a:cubicBezTo>
                <a:lnTo>
                  <a:pt x="2117" y="6055"/>
                </a:lnTo>
                <a:cubicBezTo>
                  <a:pt x="2104" y="6719"/>
                  <a:pt x="1785" y="7344"/>
                  <a:pt x="1244" y="7735"/>
                </a:cubicBezTo>
                <a:cubicBezTo>
                  <a:pt x="1" y="8653"/>
                  <a:pt x="170" y="10554"/>
                  <a:pt x="1544" y="11251"/>
                </a:cubicBezTo>
                <a:cubicBezTo>
                  <a:pt x="1850" y="11405"/>
                  <a:pt x="2168" y="11476"/>
                  <a:pt x="2478" y="11476"/>
                </a:cubicBezTo>
                <a:cubicBezTo>
                  <a:pt x="3566" y="11476"/>
                  <a:pt x="4553" y="10602"/>
                  <a:pt x="4558" y="9402"/>
                </a:cubicBezTo>
                <a:lnTo>
                  <a:pt x="4558" y="9388"/>
                </a:lnTo>
                <a:cubicBezTo>
                  <a:pt x="4538" y="8386"/>
                  <a:pt x="4923" y="7429"/>
                  <a:pt x="5626" y="6713"/>
                </a:cubicBezTo>
                <a:lnTo>
                  <a:pt x="6824" y="5515"/>
                </a:lnTo>
                <a:cubicBezTo>
                  <a:pt x="7657" y="4694"/>
                  <a:pt x="8757" y="4206"/>
                  <a:pt x="9929" y="4154"/>
                </a:cubicBezTo>
                <a:lnTo>
                  <a:pt x="9955" y="4154"/>
                </a:lnTo>
                <a:cubicBezTo>
                  <a:pt x="11114" y="4082"/>
                  <a:pt x="11987" y="3073"/>
                  <a:pt x="11902" y="1921"/>
                </a:cubicBezTo>
                <a:cubicBezTo>
                  <a:pt x="11816" y="829"/>
                  <a:pt x="10905" y="4"/>
                  <a:pt x="9836" y="4"/>
                </a:cubicBezTo>
                <a:cubicBezTo>
                  <a:pt x="9770" y="4"/>
                  <a:pt x="9703" y="7"/>
                  <a:pt x="9636" y="13"/>
                </a:cubicBezTo>
                <a:lnTo>
                  <a:pt x="9636" y="7"/>
                </a:lnTo>
                <a:cubicBezTo>
                  <a:pt x="8640" y="91"/>
                  <a:pt x="7846" y="866"/>
                  <a:pt x="7742" y="1856"/>
                </a:cubicBezTo>
                <a:cubicBezTo>
                  <a:pt x="7742" y="1888"/>
                  <a:pt x="7735" y="1921"/>
                  <a:pt x="7735" y="1953"/>
                </a:cubicBezTo>
                <a:cubicBezTo>
                  <a:pt x="7670" y="3119"/>
                  <a:pt x="7188" y="4226"/>
                  <a:pt x="6368" y="5052"/>
                </a:cubicBezTo>
                <a:lnTo>
                  <a:pt x="4239" y="7175"/>
                </a:lnTo>
                <a:cubicBezTo>
                  <a:pt x="4091" y="7323"/>
                  <a:pt x="3900" y="7395"/>
                  <a:pt x="3712" y="7395"/>
                </a:cubicBezTo>
                <a:cubicBezTo>
                  <a:pt x="3461" y="7395"/>
                  <a:pt x="3215" y="7269"/>
                  <a:pt x="3074" y="7032"/>
                </a:cubicBezTo>
                <a:cubicBezTo>
                  <a:pt x="2872" y="6687"/>
                  <a:pt x="2761" y="6296"/>
                  <a:pt x="2768" y="5899"/>
                </a:cubicBezTo>
                <a:lnTo>
                  <a:pt x="2768" y="5456"/>
                </a:lnTo>
                <a:cubicBezTo>
                  <a:pt x="2774" y="4786"/>
                  <a:pt x="3113" y="4154"/>
                  <a:pt x="3666" y="3776"/>
                </a:cubicBezTo>
                <a:cubicBezTo>
                  <a:pt x="4408" y="3262"/>
                  <a:pt x="4727" y="2325"/>
                  <a:pt x="4460" y="1459"/>
                </a:cubicBezTo>
                <a:cubicBezTo>
                  <a:pt x="4193" y="599"/>
                  <a:pt x="3399" y="7"/>
                  <a:pt x="2494" y="0"/>
                </a:cubicBezTo>
                <a:cubicBezTo>
                  <a:pt x="2489" y="0"/>
                  <a:pt x="2484" y="0"/>
                  <a:pt x="24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476423" y="3665479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2"/>
          <p:cNvSpPr/>
          <p:nvPr/>
        </p:nvSpPr>
        <p:spPr>
          <a:xfrm>
            <a:off x="912248" y="4096303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439247" y="3665361"/>
            <a:ext cx="723136" cy="675311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476423" y="3234596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/>
          <p:nvPr/>
        </p:nvSpPr>
        <p:spPr>
          <a:xfrm>
            <a:off x="596875" y="484133"/>
            <a:ext cx="1143264" cy="244241"/>
          </a:xfrm>
          <a:custGeom>
            <a:avLst/>
            <a:gdLst/>
            <a:ahLst/>
            <a:cxnLst/>
            <a:rect l="l" t="t" r="r" b="b"/>
            <a:pathLst>
              <a:path w="19435" h="4152" extrusionOk="0">
                <a:moveTo>
                  <a:pt x="2082" y="1"/>
                </a:moveTo>
                <a:cubicBezTo>
                  <a:pt x="1834" y="1"/>
                  <a:pt x="1583" y="45"/>
                  <a:pt x="1342" y="137"/>
                </a:cubicBezTo>
                <a:cubicBezTo>
                  <a:pt x="534" y="449"/>
                  <a:pt x="0" y="1224"/>
                  <a:pt x="13" y="2090"/>
                </a:cubicBezTo>
                <a:cubicBezTo>
                  <a:pt x="20" y="2956"/>
                  <a:pt x="560" y="3724"/>
                  <a:pt x="1368" y="4023"/>
                </a:cubicBezTo>
                <a:cubicBezTo>
                  <a:pt x="1601" y="4109"/>
                  <a:pt x="1843" y="4151"/>
                  <a:pt x="2082" y="4151"/>
                </a:cubicBezTo>
                <a:cubicBezTo>
                  <a:pt x="2676" y="4151"/>
                  <a:pt x="3256" y="3895"/>
                  <a:pt x="3659" y="3431"/>
                </a:cubicBezTo>
                <a:cubicBezTo>
                  <a:pt x="4200" y="2786"/>
                  <a:pt x="4994" y="2409"/>
                  <a:pt x="5834" y="2402"/>
                </a:cubicBezTo>
                <a:lnTo>
                  <a:pt x="5997" y="2402"/>
                </a:lnTo>
                <a:cubicBezTo>
                  <a:pt x="6726" y="2402"/>
                  <a:pt x="7403" y="2747"/>
                  <a:pt x="7839" y="3327"/>
                </a:cubicBezTo>
                <a:cubicBezTo>
                  <a:pt x="8251" y="3874"/>
                  <a:pt x="8872" y="4151"/>
                  <a:pt x="9494" y="4151"/>
                </a:cubicBezTo>
                <a:cubicBezTo>
                  <a:pt x="10071" y="4151"/>
                  <a:pt x="10649" y="3913"/>
                  <a:pt x="11062" y="3431"/>
                </a:cubicBezTo>
                <a:cubicBezTo>
                  <a:pt x="11602" y="2786"/>
                  <a:pt x="12397" y="2409"/>
                  <a:pt x="13236" y="2402"/>
                </a:cubicBezTo>
                <a:lnTo>
                  <a:pt x="13373" y="2402"/>
                </a:lnTo>
                <a:cubicBezTo>
                  <a:pt x="14115" y="2409"/>
                  <a:pt x="14812" y="2760"/>
                  <a:pt x="15261" y="3353"/>
                </a:cubicBezTo>
                <a:cubicBezTo>
                  <a:pt x="15680" y="3890"/>
                  <a:pt x="16287" y="4150"/>
                  <a:pt x="16892" y="4150"/>
                </a:cubicBezTo>
                <a:cubicBezTo>
                  <a:pt x="17621" y="4150"/>
                  <a:pt x="18347" y="3770"/>
                  <a:pt x="18731" y="3040"/>
                </a:cubicBezTo>
                <a:cubicBezTo>
                  <a:pt x="19435" y="1712"/>
                  <a:pt x="18530" y="97"/>
                  <a:pt x="17026" y="6"/>
                </a:cubicBezTo>
                <a:cubicBezTo>
                  <a:pt x="16980" y="3"/>
                  <a:pt x="16935" y="2"/>
                  <a:pt x="16890" y="2"/>
                </a:cubicBezTo>
                <a:cubicBezTo>
                  <a:pt x="16249" y="2"/>
                  <a:pt x="15638" y="303"/>
                  <a:pt x="15248" y="820"/>
                </a:cubicBezTo>
                <a:cubicBezTo>
                  <a:pt x="14799" y="1406"/>
                  <a:pt x="14102" y="1751"/>
                  <a:pt x="13367" y="1751"/>
                </a:cubicBezTo>
                <a:lnTo>
                  <a:pt x="13236" y="1751"/>
                </a:lnTo>
                <a:cubicBezTo>
                  <a:pt x="12397" y="1738"/>
                  <a:pt x="11602" y="1367"/>
                  <a:pt x="11062" y="722"/>
                </a:cubicBezTo>
                <a:cubicBezTo>
                  <a:pt x="10649" y="240"/>
                  <a:pt x="10071" y="2"/>
                  <a:pt x="9494" y="2"/>
                </a:cubicBezTo>
                <a:cubicBezTo>
                  <a:pt x="8872" y="2"/>
                  <a:pt x="8251" y="279"/>
                  <a:pt x="7839" y="827"/>
                </a:cubicBezTo>
                <a:cubicBezTo>
                  <a:pt x="7403" y="1406"/>
                  <a:pt x="6726" y="1745"/>
                  <a:pt x="5997" y="1751"/>
                </a:cubicBezTo>
                <a:lnTo>
                  <a:pt x="5906" y="1751"/>
                </a:lnTo>
                <a:cubicBezTo>
                  <a:pt x="5033" y="1738"/>
                  <a:pt x="4206" y="1354"/>
                  <a:pt x="3640" y="696"/>
                </a:cubicBezTo>
                <a:cubicBezTo>
                  <a:pt x="3234" y="245"/>
                  <a:pt x="2664" y="1"/>
                  <a:pt x="2082" y="1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"/>
          <p:cNvSpPr/>
          <p:nvPr/>
        </p:nvSpPr>
        <p:spPr>
          <a:xfrm rot="-5400000">
            <a:off x="4208178" y="4104771"/>
            <a:ext cx="244418" cy="244359"/>
          </a:xfrm>
          <a:custGeom>
            <a:avLst/>
            <a:gdLst/>
            <a:ahLst/>
            <a:cxnLst/>
            <a:rect l="l" t="t" r="r" b="b"/>
            <a:pathLst>
              <a:path w="4155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3"/>
          <p:cNvSpPr/>
          <p:nvPr/>
        </p:nvSpPr>
        <p:spPr>
          <a:xfrm rot="-5400000">
            <a:off x="4618090" y="3668789"/>
            <a:ext cx="717018" cy="675135"/>
          </a:xfrm>
          <a:custGeom>
            <a:avLst/>
            <a:gdLst/>
            <a:ahLst/>
            <a:cxnLst/>
            <a:rect l="l" t="t" r="r" b="b"/>
            <a:pathLst>
              <a:path w="12189" h="11477" extrusionOk="0">
                <a:moveTo>
                  <a:pt x="2333" y="0"/>
                </a:moveTo>
                <a:cubicBezTo>
                  <a:pt x="1473" y="0"/>
                  <a:pt x="700" y="544"/>
                  <a:pt x="397" y="1355"/>
                </a:cubicBezTo>
                <a:cubicBezTo>
                  <a:pt x="98" y="2181"/>
                  <a:pt x="345" y="3106"/>
                  <a:pt x="1016" y="3666"/>
                </a:cubicBezTo>
                <a:cubicBezTo>
                  <a:pt x="1648" y="4187"/>
                  <a:pt x="2019" y="4968"/>
                  <a:pt x="2019" y="5788"/>
                </a:cubicBezTo>
                <a:lnTo>
                  <a:pt x="2019" y="5821"/>
                </a:lnTo>
                <a:cubicBezTo>
                  <a:pt x="2012" y="6583"/>
                  <a:pt x="1654" y="7305"/>
                  <a:pt x="1049" y="7781"/>
                </a:cubicBezTo>
                <a:cubicBezTo>
                  <a:pt x="85" y="8549"/>
                  <a:pt x="0" y="9994"/>
                  <a:pt x="879" y="10867"/>
                </a:cubicBezTo>
                <a:cubicBezTo>
                  <a:pt x="1285" y="11276"/>
                  <a:pt x="1814" y="11476"/>
                  <a:pt x="2342" y="11476"/>
                </a:cubicBezTo>
                <a:cubicBezTo>
                  <a:pt x="2948" y="11476"/>
                  <a:pt x="3551" y="11212"/>
                  <a:pt x="3965" y="10697"/>
                </a:cubicBezTo>
                <a:cubicBezTo>
                  <a:pt x="4434" y="10092"/>
                  <a:pt x="5157" y="9734"/>
                  <a:pt x="5925" y="9727"/>
                </a:cubicBezTo>
                <a:cubicBezTo>
                  <a:pt x="6765" y="9734"/>
                  <a:pt x="7559" y="10111"/>
                  <a:pt x="8093" y="10749"/>
                </a:cubicBezTo>
                <a:cubicBezTo>
                  <a:pt x="8514" y="11239"/>
                  <a:pt x="9093" y="11473"/>
                  <a:pt x="9667" y="11473"/>
                </a:cubicBezTo>
                <a:cubicBezTo>
                  <a:pt x="10415" y="11473"/>
                  <a:pt x="11155" y="11075"/>
                  <a:pt x="11531" y="10320"/>
                </a:cubicBezTo>
                <a:cubicBezTo>
                  <a:pt x="12188" y="8992"/>
                  <a:pt x="11277" y="7416"/>
                  <a:pt x="9799" y="7325"/>
                </a:cubicBezTo>
                <a:lnTo>
                  <a:pt x="9792" y="7331"/>
                </a:lnTo>
                <a:cubicBezTo>
                  <a:pt x="9745" y="7328"/>
                  <a:pt x="9698" y="7327"/>
                  <a:pt x="9652" y="7327"/>
                </a:cubicBezTo>
                <a:cubicBezTo>
                  <a:pt x="9039" y="7327"/>
                  <a:pt x="8460" y="7602"/>
                  <a:pt x="8067" y="8080"/>
                </a:cubicBezTo>
                <a:cubicBezTo>
                  <a:pt x="7533" y="8712"/>
                  <a:pt x="6752" y="9076"/>
                  <a:pt x="5925" y="9076"/>
                </a:cubicBezTo>
                <a:cubicBezTo>
                  <a:pt x="5163" y="9070"/>
                  <a:pt x="4441" y="8718"/>
                  <a:pt x="3972" y="8113"/>
                </a:cubicBezTo>
                <a:cubicBezTo>
                  <a:pt x="3874" y="7995"/>
                  <a:pt x="3770" y="7885"/>
                  <a:pt x="3653" y="7787"/>
                </a:cubicBezTo>
                <a:cubicBezTo>
                  <a:pt x="3041" y="7305"/>
                  <a:pt x="2676" y="6570"/>
                  <a:pt x="2670" y="5788"/>
                </a:cubicBezTo>
                <a:cubicBezTo>
                  <a:pt x="2663" y="4981"/>
                  <a:pt x="3021" y="4206"/>
                  <a:pt x="3646" y="3692"/>
                </a:cubicBezTo>
                <a:cubicBezTo>
                  <a:pt x="4330" y="3145"/>
                  <a:pt x="4597" y="2227"/>
                  <a:pt x="4304" y="1394"/>
                </a:cubicBezTo>
                <a:cubicBezTo>
                  <a:pt x="4017" y="567"/>
                  <a:pt x="3243" y="7"/>
                  <a:pt x="2364" y="0"/>
                </a:cubicBezTo>
                <a:cubicBezTo>
                  <a:pt x="2353" y="0"/>
                  <a:pt x="2343" y="0"/>
                  <a:pt x="23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78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ctrTitle"/>
          </p:nvPr>
        </p:nvSpPr>
        <p:spPr>
          <a:xfrm>
            <a:off x="1715792" y="767057"/>
            <a:ext cx="8201654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4000" dirty="0"/>
              <a:t>مُعالجة اللغة الطبيعية</a:t>
            </a:r>
            <a:endParaRPr sz="4000" dirty="0"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2396430" y="3789687"/>
            <a:ext cx="38619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/>
              <a:t>بإشراف الدكتور: مجدل القحطاني</a:t>
            </a:r>
            <a:endParaRPr dirty="0"/>
          </a:p>
        </p:txBody>
      </p:sp>
      <p:sp>
        <p:nvSpPr>
          <p:cNvPr id="405" name="Google Shape;405;p36"/>
          <p:cNvSpPr/>
          <p:nvPr/>
        </p:nvSpPr>
        <p:spPr>
          <a:xfrm>
            <a:off x="4722017" y="3939237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3"/>
          </p:nvPr>
        </p:nvSpPr>
        <p:spPr>
          <a:xfrm>
            <a:off x="1444720" y="1330722"/>
            <a:ext cx="5765321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ar-SA" sz="2000" dirty="0">
                <a:solidFill>
                  <a:srgbClr val="C00000"/>
                </a:solidFill>
              </a:rPr>
              <a:t>روبوت الدردشة لموقع الإدارة العامة للمرور</a:t>
            </a:r>
            <a:endParaRPr sz="20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8B002-7F1A-7A4C-816C-C7DA13C8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15792" cy="654086"/>
          </a:xfrm>
          <a:prstGeom prst="rect">
            <a:avLst/>
          </a:prstGeom>
        </p:spPr>
      </p:pic>
      <p:sp>
        <p:nvSpPr>
          <p:cNvPr id="14" name="Google Shape;405;p36">
            <a:extLst>
              <a:ext uri="{FF2B5EF4-FFF2-40B4-BE49-F238E27FC236}">
                <a16:creationId xmlns:a16="http://schemas.microsoft.com/office/drawing/2014/main" id="{5A64C009-B738-024F-AFFF-340578613E94}"/>
              </a:ext>
            </a:extLst>
          </p:cNvPr>
          <p:cNvSpPr/>
          <p:nvPr/>
        </p:nvSpPr>
        <p:spPr>
          <a:xfrm>
            <a:off x="5300061" y="1526992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" name="Google Shape;404;p36">
            <a:extLst>
              <a:ext uri="{FF2B5EF4-FFF2-40B4-BE49-F238E27FC236}">
                <a16:creationId xmlns:a16="http://schemas.microsoft.com/office/drawing/2014/main" id="{8F56F7C0-F2C1-BB44-ADA3-AE3062EE8212}"/>
              </a:ext>
            </a:extLst>
          </p:cNvPr>
          <p:cNvSpPr txBox="1">
            <a:spLocks/>
          </p:cNvSpPr>
          <p:nvPr/>
        </p:nvSpPr>
        <p:spPr>
          <a:xfrm>
            <a:off x="2137982" y="2130320"/>
            <a:ext cx="2584035" cy="112958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0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lnSpc>
                <a:spcPct val="150000"/>
              </a:lnSpc>
            </a:pPr>
            <a:r>
              <a:rPr lang="ar-SA" sz="1300" dirty="0"/>
              <a:t>جميلة الحربي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ar-SA" sz="1300" dirty="0"/>
              <a:t>غالية ماهر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ar-SA" sz="1300" dirty="0"/>
              <a:t>غدير علي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ar-SA" sz="1300" dirty="0"/>
              <a:t>محمد العجمي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ar-SA" sz="1300" dirty="0"/>
              <a:t>محمد المالكي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ar-SA" sz="1300" dirty="0"/>
              <a:t>يحيى </a:t>
            </a:r>
            <a:r>
              <a:rPr lang="ar-SA" sz="1300" dirty="0" err="1"/>
              <a:t>اليوبي</a:t>
            </a:r>
            <a:endParaRPr 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14DDC-2C25-9146-9143-664A90893CC4}"/>
              </a:ext>
            </a:extLst>
          </p:cNvPr>
          <p:cNvSpPr txBox="1"/>
          <p:nvPr/>
        </p:nvSpPr>
        <p:spPr>
          <a:xfrm rot="20069993">
            <a:off x="8216733" y="1487548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E0DEE1"/>
                </a:solidFill>
              </a:rPr>
              <a:t>ي</a:t>
            </a:r>
            <a:endParaRPr lang="en-SA" sz="12000" dirty="0">
              <a:solidFill>
                <a:srgbClr val="E0DEE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ABFED-196A-B748-9DBA-6F8455F1C4EF}"/>
              </a:ext>
            </a:extLst>
          </p:cNvPr>
          <p:cNvSpPr txBox="1"/>
          <p:nvPr/>
        </p:nvSpPr>
        <p:spPr>
          <a:xfrm rot="21260811">
            <a:off x="7884203" y="860180"/>
            <a:ext cx="819455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E3E3E8"/>
                </a:solidFill>
                <a:cs typeface="+mj-cs"/>
              </a:rPr>
              <a:t>ء</a:t>
            </a:r>
            <a:endParaRPr lang="en-SA" sz="12000" dirty="0">
              <a:solidFill>
                <a:srgbClr val="E3E3E8"/>
              </a:solidFill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EB4B0-72E4-9846-9864-6CD254A52C31}"/>
              </a:ext>
            </a:extLst>
          </p:cNvPr>
          <p:cNvSpPr txBox="1"/>
          <p:nvPr/>
        </p:nvSpPr>
        <p:spPr>
          <a:xfrm rot="2068913">
            <a:off x="7278546" y="3816169"/>
            <a:ext cx="1874231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  <a:cs typeface="+mj-cs"/>
              </a:rPr>
              <a:t>ص</a:t>
            </a:r>
            <a:endParaRPr lang="en-SA" sz="12000" dirty="0">
              <a:solidFill>
                <a:srgbClr val="D0D0D0">
                  <a:alpha val="96000"/>
                </a:srgbClr>
              </a:solidFill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DDB37-9BA5-7942-AFCD-D5CA799A5CEE}"/>
              </a:ext>
            </a:extLst>
          </p:cNvPr>
          <p:cNvSpPr txBox="1"/>
          <p:nvPr/>
        </p:nvSpPr>
        <p:spPr>
          <a:xfrm rot="1180363">
            <a:off x="7889748" y="-315411"/>
            <a:ext cx="994183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  <a:cs typeface="+mj-cs"/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31B022-F4E6-414A-9C5A-6027D4B76638}"/>
              </a:ext>
            </a:extLst>
          </p:cNvPr>
          <p:cNvSpPr txBox="1"/>
          <p:nvPr/>
        </p:nvSpPr>
        <p:spPr>
          <a:xfrm rot="20713140">
            <a:off x="8242871" y="2564776"/>
            <a:ext cx="1439818" cy="286232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8000" b="1" dirty="0" err="1">
                <a:solidFill>
                  <a:srgbClr val="E3E3E8">
                    <a:alpha val="96000"/>
                  </a:srgbClr>
                </a:solidFill>
                <a:cs typeface="+mj-cs"/>
              </a:rPr>
              <a:t>ع</a:t>
            </a:r>
            <a:endParaRPr lang="en-SA" sz="18000" b="1" dirty="0">
              <a:solidFill>
                <a:srgbClr val="E3E3E8">
                  <a:alpha val="96000"/>
                </a:srgbClr>
              </a:solidFill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4C8C18-0241-D440-AE80-7C740D2A4BDB}"/>
              </a:ext>
            </a:extLst>
          </p:cNvPr>
          <p:cNvSpPr txBox="1"/>
          <p:nvPr/>
        </p:nvSpPr>
        <p:spPr>
          <a:xfrm rot="19870309">
            <a:off x="7364462" y="-420181"/>
            <a:ext cx="881973" cy="1631216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0000" dirty="0" err="1">
                <a:solidFill>
                  <a:srgbClr val="D0D0D0">
                    <a:alpha val="96000"/>
                  </a:srgbClr>
                </a:solidFill>
                <a:cs typeface="+mj-cs"/>
              </a:rPr>
              <a:t>ع</a:t>
            </a:r>
            <a:endParaRPr lang="en-SA" sz="10000" dirty="0">
              <a:solidFill>
                <a:srgbClr val="D0D0D0">
                  <a:alpha val="96000"/>
                </a:srgbClr>
              </a:solidFill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7169E-D75E-1340-B67E-662ED6A97D4E}"/>
              </a:ext>
            </a:extLst>
          </p:cNvPr>
          <p:cNvSpPr txBox="1"/>
          <p:nvPr/>
        </p:nvSpPr>
        <p:spPr>
          <a:xfrm rot="679729">
            <a:off x="8366817" y="-761761"/>
            <a:ext cx="930063" cy="1631216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0000" dirty="0" err="1">
                <a:solidFill>
                  <a:srgbClr val="D0D0D0">
                    <a:alpha val="96000"/>
                  </a:srgbClr>
                </a:solidFill>
                <a:cs typeface="+mj-cs"/>
              </a:rPr>
              <a:t>ظ</a:t>
            </a:r>
            <a:endParaRPr lang="en-SA" sz="10000" dirty="0">
              <a:solidFill>
                <a:srgbClr val="D0D0D0">
                  <a:alpha val="96000"/>
                </a:srgbClr>
              </a:solidFill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413932-3484-5744-B854-D0C5E65FCB4D}"/>
              </a:ext>
            </a:extLst>
          </p:cNvPr>
          <p:cNvSpPr txBox="1"/>
          <p:nvPr/>
        </p:nvSpPr>
        <p:spPr>
          <a:xfrm rot="20455077">
            <a:off x="7337685" y="3503358"/>
            <a:ext cx="906017" cy="1631216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0000" dirty="0" err="1">
                <a:solidFill>
                  <a:srgbClr val="E0DEE1">
                    <a:alpha val="96000"/>
                  </a:srgbClr>
                </a:solidFill>
                <a:cs typeface="+mj-cs"/>
              </a:rPr>
              <a:t>ج</a:t>
            </a:r>
            <a:endParaRPr lang="en-SA" sz="10000" dirty="0">
              <a:solidFill>
                <a:srgbClr val="E0DEE1">
                  <a:alpha val="96000"/>
                </a:srgbClr>
              </a:solidFill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4CD39C-2A8B-D347-BF8F-A2258902008D}"/>
              </a:ext>
            </a:extLst>
          </p:cNvPr>
          <p:cNvSpPr txBox="1"/>
          <p:nvPr/>
        </p:nvSpPr>
        <p:spPr>
          <a:xfrm rot="1752375">
            <a:off x="-1481380" y="-13230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047C7-ACD3-6849-9233-6067691B5A7C}"/>
              </a:ext>
            </a:extLst>
          </p:cNvPr>
          <p:cNvSpPr txBox="1"/>
          <p:nvPr/>
        </p:nvSpPr>
        <p:spPr>
          <a:xfrm rot="1163770">
            <a:off x="-12520" y="2010102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35" name="Google Shape;419;p38">
            <a:extLst>
              <a:ext uri="{FF2B5EF4-FFF2-40B4-BE49-F238E27FC236}">
                <a16:creationId xmlns:a16="http://schemas.microsoft.com/office/drawing/2014/main" id="{52088B3F-BBB8-9C4E-8EC1-03CBB3BC0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4086" y="333632"/>
            <a:ext cx="5722109" cy="103692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لنموذج الثاني </a:t>
            </a:r>
            <a:r>
              <a:rPr lang="en-US" sz="3200" dirty="0">
                <a:solidFill>
                  <a:srgbClr val="C00000"/>
                </a:solidFill>
              </a:rPr>
              <a:t>LDA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( </a:t>
            </a:r>
            <a:r>
              <a:rPr lang="en-US" dirty="0">
                <a:solidFill>
                  <a:srgbClr val="C00000"/>
                </a:solidFill>
              </a:rPr>
              <a:t>Latent Dirichlet Allocation )</a:t>
            </a:r>
            <a:r>
              <a:rPr lang="en-SA" sz="3200" dirty="0">
                <a:solidFill>
                  <a:srgbClr val="C00000"/>
                </a:solidFill>
              </a:rPr>
              <a:t> </a:t>
            </a:r>
            <a:endParaRPr sz="32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27CDA-E1EF-D241-9C6B-5BD475B5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46" y="1651049"/>
            <a:ext cx="429398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5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35" name="Google Shape;419;p38">
            <a:extLst>
              <a:ext uri="{FF2B5EF4-FFF2-40B4-BE49-F238E27FC236}">
                <a16:creationId xmlns:a16="http://schemas.microsoft.com/office/drawing/2014/main" id="{52088B3F-BBB8-9C4E-8EC1-03CBB3BC0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4086" y="333632"/>
            <a:ext cx="5722109" cy="103692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لنموذج الثاني </a:t>
            </a:r>
            <a:r>
              <a:rPr lang="en-US" sz="3200" dirty="0">
                <a:solidFill>
                  <a:srgbClr val="C00000"/>
                </a:solidFill>
              </a:rPr>
              <a:t>LDA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( </a:t>
            </a:r>
            <a:r>
              <a:rPr lang="en-US" dirty="0">
                <a:solidFill>
                  <a:srgbClr val="C00000"/>
                </a:solidFill>
              </a:rPr>
              <a:t>Latent Dirichlet Allocation )</a:t>
            </a:r>
            <a:r>
              <a:rPr lang="en-SA" sz="3200" dirty="0">
                <a:solidFill>
                  <a:srgbClr val="C00000"/>
                </a:solidFill>
              </a:rPr>
              <a:t> </a:t>
            </a:r>
            <a:endParaRPr sz="32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89228A-5D28-5544-A942-A775718DA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6" y="1593350"/>
            <a:ext cx="7051048" cy="263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7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35" name="Google Shape;419;p38">
            <a:extLst>
              <a:ext uri="{FF2B5EF4-FFF2-40B4-BE49-F238E27FC236}">
                <a16:creationId xmlns:a16="http://schemas.microsoft.com/office/drawing/2014/main" id="{52088B3F-BBB8-9C4E-8EC1-03CBB3BC0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5751" y="370704"/>
            <a:ext cx="4140444" cy="64255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لنموذج الثالث </a:t>
            </a:r>
            <a:r>
              <a:rPr lang="en-US" sz="3200" dirty="0" err="1">
                <a:solidFill>
                  <a:srgbClr val="C00000"/>
                </a:solidFill>
              </a:rPr>
              <a:t>BERTopic</a:t>
            </a:r>
            <a:endParaRPr sz="3200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E0AD1C-19AB-E94C-8650-FDFD9854C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30" y="1072033"/>
            <a:ext cx="3447337" cy="33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0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35" name="Google Shape;419;p38">
            <a:extLst>
              <a:ext uri="{FF2B5EF4-FFF2-40B4-BE49-F238E27FC236}">
                <a16:creationId xmlns:a16="http://schemas.microsoft.com/office/drawing/2014/main" id="{52088B3F-BBB8-9C4E-8EC1-03CBB3BC0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5751" y="370704"/>
            <a:ext cx="4140444" cy="64255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لنموذج الثالث </a:t>
            </a:r>
            <a:r>
              <a:rPr lang="en-US" sz="3200" dirty="0" err="1">
                <a:solidFill>
                  <a:srgbClr val="C00000"/>
                </a:solidFill>
              </a:rPr>
              <a:t>BERTopic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F302C-9B7F-7642-B809-68897D02525E}"/>
              </a:ext>
            </a:extLst>
          </p:cNvPr>
          <p:cNvSpPr txBox="1"/>
          <p:nvPr/>
        </p:nvSpPr>
        <p:spPr>
          <a:xfrm>
            <a:off x="4145359" y="1197434"/>
            <a:ext cx="3642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النموذج مُتدرب على بليون ونصف كلمة </a:t>
            </a:r>
            <a:r>
              <a:rPr lang="en-US" sz="1600" dirty="0" err="1">
                <a:solidFill>
                  <a:schemeClr val="dk1"/>
                </a:solidFill>
                <a:latin typeface="Quicksand"/>
                <a:sym typeface="Quicksand"/>
              </a:rPr>
              <a:t>و</a:t>
            </a:r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عدة مقالات</a:t>
            </a:r>
            <a:endParaRPr lang="en-SA" sz="16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  <p:sp>
        <p:nvSpPr>
          <p:cNvPr id="13" name="Google Shape;422;p38">
            <a:extLst>
              <a:ext uri="{FF2B5EF4-FFF2-40B4-BE49-F238E27FC236}">
                <a16:creationId xmlns:a16="http://schemas.microsoft.com/office/drawing/2014/main" id="{49C5B222-9BB1-D143-B309-5FF67B9FD03A}"/>
              </a:ext>
            </a:extLst>
          </p:cNvPr>
          <p:cNvSpPr/>
          <p:nvPr/>
        </p:nvSpPr>
        <p:spPr>
          <a:xfrm>
            <a:off x="7773382" y="1346504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B26CF-8F69-7847-BA65-DEB4C786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58" y="1535988"/>
            <a:ext cx="3395616" cy="2550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66B23-AB5F-464A-AFDD-20A2597DD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727" y="1976059"/>
            <a:ext cx="3159273" cy="2302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13CB2D-27FA-974B-8117-CF4264198300}"/>
              </a:ext>
            </a:extLst>
          </p:cNvPr>
          <p:cNvSpPr/>
          <p:nvPr/>
        </p:nvSpPr>
        <p:spPr>
          <a:xfrm>
            <a:off x="937052" y="1959453"/>
            <a:ext cx="3263106" cy="3393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E0F3B3-5C9B-EF43-B240-9442A14A0CD7}"/>
              </a:ext>
            </a:extLst>
          </p:cNvPr>
          <p:cNvSpPr/>
          <p:nvPr/>
        </p:nvSpPr>
        <p:spPr>
          <a:xfrm>
            <a:off x="4917447" y="2570225"/>
            <a:ext cx="1279093" cy="231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2264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5C4F-EFCF-B24D-8AA1-3311A9A0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9" y="1392628"/>
            <a:ext cx="2773671" cy="2763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F2941-8351-7240-B845-9672EFBD2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20" y="1762163"/>
            <a:ext cx="4405849" cy="2153029"/>
          </a:xfrm>
          <a:prstGeom prst="rect">
            <a:avLst/>
          </a:prstGeom>
        </p:spPr>
      </p:pic>
      <p:sp>
        <p:nvSpPr>
          <p:cNvPr id="13" name="Google Shape;419;p38">
            <a:extLst>
              <a:ext uri="{FF2B5EF4-FFF2-40B4-BE49-F238E27FC236}">
                <a16:creationId xmlns:a16="http://schemas.microsoft.com/office/drawing/2014/main" id="{C37EC438-204E-684F-8771-E17C316D4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5751" y="370704"/>
            <a:ext cx="4140444" cy="64255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لنموذج الثالث </a:t>
            </a:r>
            <a:r>
              <a:rPr lang="en-US" sz="3200" dirty="0" err="1">
                <a:solidFill>
                  <a:srgbClr val="C00000"/>
                </a:solidFill>
              </a:rPr>
              <a:t>BERTopic</a:t>
            </a:r>
            <a:endParaRPr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51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3" name="Google Shape;419;p38">
            <a:extLst>
              <a:ext uri="{FF2B5EF4-FFF2-40B4-BE49-F238E27FC236}">
                <a16:creationId xmlns:a16="http://schemas.microsoft.com/office/drawing/2014/main" id="{C37EC438-204E-684F-8771-E17C316D4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5751" y="370704"/>
            <a:ext cx="4140444" cy="64255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لنموذج الثالث </a:t>
            </a:r>
            <a:r>
              <a:rPr lang="en-US" sz="3200" dirty="0" err="1">
                <a:solidFill>
                  <a:srgbClr val="C00000"/>
                </a:solidFill>
              </a:rPr>
              <a:t>BERTopic</a:t>
            </a:r>
            <a:endParaRPr sz="3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4B996-2832-AE46-BC4A-DF158264A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61" y="1167599"/>
            <a:ext cx="4140444" cy="2258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73936-89F8-A541-B011-2FB0F480F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60" y="3480954"/>
            <a:ext cx="6244046" cy="93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1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3" name="Google Shape;419;p38">
            <a:extLst>
              <a:ext uri="{FF2B5EF4-FFF2-40B4-BE49-F238E27FC236}">
                <a16:creationId xmlns:a16="http://schemas.microsoft.com/office/drawing/2014/main" id="{C37EC438-204E-684F-8771-E17C316D4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5751" y="370704"/>
            <a:ext cx="4140444" cy="64255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لنموذج </a:t>
            </a:r>
            <a:r>
              <a:rPr lang="ar-SA" dirty="0">
                <a:solidFill>
                  <a:srgbClr val="C00000"/>
                </a:solidFill>
              </a:rPr>
              <a:t>الثالث</a:t>
            </a:r>
            <a:r>
              <a:rPr lang="ar-SA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BERTopic</a:t>
            </a:r>
            <a:endParaRPr sz="32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E25A9-CF23-E548-9A17-7ABACB19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02" y="1233487"/>
            <a:ext cx="6402498" cy="28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7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3" name="Google Shape;419;p38">
            <a:extLst>
              <a:ext uri="{FF2B5EF4-FFF2-40B4-BE49-F238E27FC236}">
                <a16:creationId xmlns:a16="http://schemas.microsoft.com/office/drawing/2014/main" id="{C37EC438-204E-684F-8771-E17C316D4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793" y="370704"/>
            <a:ext cx="1259402" cy="64255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ar-SA" sz="3200" dirty="0">
                <a:solidFill>
                  <a:srgbClr val="C00000"/>
                </a:solidFill>
              </a:rPr>
              <a:t>النتائِج :</a:t>
            </a:r>
            <a:endParaRPr sz="3200" dirty="0">
              <a:solidFill>
                <a:srgbClr val="C00000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BC41D95-A582-0742-8519-50B9F7E17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614370"/>
              </p:ext>
            </p:extLst>
          </p:nvPr>
        </p:nvGraphicFramePr>
        <p:xfrm>
          <a:off x="1931092" y="1584372"/>
          <a:ext cx="4842966" cy="1974756"/>
        </p:xfrm>
        <a:graphic>
          <a:graphicData uri="http://schemas.openxmlformats.org/drawingml/2006/table">
            <a:tbl>
              <a:tblPr firstRow="1" bandRow="1">
                <a:tableStyleId>{D06470D7-A990-4A3A-AF1E-66FB1B7A7848}</a:tableStyleId>
              </a:tblPr>
              <a:tblGrid>
                <a:gridCol w="1794966">
                  <a:extLst>
                    <a:ext uri="{9D8B030D-6E8A-4147-A177-3AD203B41FA5}">
                      <a16:colId xmlns:a16="http://schemas.microsoft.com/office/drawing/2014/main" val="322121381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783512151"/>
                    </a:ext>
                  </a:extLst>
                </a:gridCol>
              </a:tblGrid>
              <a:tr h="438738"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ar-SA" sz="2000" b="0" i="0" u="none" strike="noStrike" cap="none" dirty="0">
                          <a:solidFill>
                            <a:srgbClr val="C00000"/>
                          </a:solidFill>
                          <a:latin typeface="Tenor Sans"/>
                          <a:sym typeface="Tenor Sans"/>
                        </a:rPr>
                        <a:t>مقياس الاتساق</a:t>
                      </a:r>
                      <a:endParaRPr lang="en-SA" sz="2000" b="0" i="0" u="none" strike="noStrike" cap="none" dirty="0">
                        <a:solidFill>
                          <a:srgbClr val="C00000"/>
                        </a:solidFill>
                        <a:latin typeface="Tenor Sans"/>
                        <a:sym typeface="Tenor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ar-SA" sz="2000" b="0" i="0" u="none" strike="noStrike" cap="none" dirty="0">
                          <a:solidFill>
                            <a:srgbClr val="C00000"/>
                          </a:solidFill>
                          <a:latin typeface="Tenor Sans"/>
                          <a:cs typeface="Arial"/>
                          <a:sym typeface="Arial"/>
                        </a:rPr>
                        <a:t>النموذج</a:t>
                      </a:r>
                      <a:endParaRPr lang="en-SA" sz="2000" b="0" i="0" u="none" strike="noStrike" cap="none" dirty="0">
                        <a:solidFill>
                          <a:srgbClr val="C00000"/>
                        </a:solidFill>
                        <a:latin typeface="Tenor Sans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900660"/>
                  </a:ext>
                </a:extLst>
              </a:tr>
              <a:tr h="438738">
                <a:tc>
                  <a:txBody>
                    <a:bodyPr/>
                    <a:lstStyle/>
                    <a:p>
                      <a:pPr algn="r"/>
                      <a:r>
                        <a:rPr lang="en-SA" sz="18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enor Sans"/>
                          <a:cs typeface="Arial"/>
                          <a:sym typeface="Arial"/>
                        </a:rPr>
                        <a:t>0.376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A" sz="15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enor Sans"/>
                          <a:cs typeface="Arial"/>
                          <a:sym typeface="Arial"/>
                        </a:rPr>
                        <a:t>Non-negative matrix frequancy (NMF)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008851"/>
                  </a:ext>
                </a:extLst>
              </a:tr>
              <a:tr h="438738">
                <a:tc>
                  <a:txBody>
                    <a:bodyPr/>
                    <a:lstStyle/>
                    <a:p>
                      <a:pPr algn="r"/>
                      <a:r>
                        <a:rPr lang="en-SA" sz="18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enor Sans"/>
                          <a:cs typeface="Arial"/>
                          <a:sym typeface="Arial"/>
                        </a:rPr>
                        <a:t>0.584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enor Sans"/>
                          <a:cs typeface="Arial"/>
                          <a:sym typeface="Arial"/>
                        </a:rPr>
                        <a:t>L</a:t>
                      </a:r>
                      <a:r>
                        <a:rPr lang="en-SA" sz="15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enor Sans"/>
                          <a:cs typeface="Arial"/>
                          <a:sym typeface="Arial"/>
                        </a:rPr>
                        <a:t>atent dirichlet allocation (LDA)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93512"/>
                  </a:ext>
                </a:extLst>
              </a:tr>
              <a:tr h="438738"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A" sz="18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enor Sans"/>
                          <a:cs typeface="Arial"/>
                          <a:sym typeface="Arial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A" sz="15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enor Sans"/>
                          <a:cs typeface="Arial"/>
                          <a:sym typeface="Arial"/>
                        </a:rPr>
                        <a:t>BERTopic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3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35" name="Google Shape;419;p38">
            <a:extLst>
              <a:ext uri="{FF2B5EF4-FFF2-40B4-BE49-F238E27FC236}">
                <a16:creationId xmlns:a16="http://schemas.microsoft.com/office/drawing/2014/main" id="{52088B3F-BBB8-9C4E-8EC1-03CBB3BC0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6841" y="447815"/>
            <a:ext cx="2624257" cy="89773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</a:pPr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لعمل المُستقبلي :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CF9C2-38AA-B64B-80BD-B93511531485}"/>
              </a:ext>
            </a:extLst>
          </p:cNvPr>
          <p:cNvSpPr txBox="1"/>
          <p:nvPr/>
        </p:nvSpPr>
        <p:spPr>
          <a:xfrm>
            <a:off x="740229" y="1833237"/>
            <a:ext cx="6634023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ar-SA" sz="1800" dirty="0"/>
              <a:t>العمل المستقبلي لهذا المشروع سيتضح بعد أسبوعين في المشروع النهائي ان شاء الله...</a:t>
            </a:r>
          </a:p>
          <a:p>
            <a:pPr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ar-SA" sz="1800" dirty="0"/>
              <a:t>نلقاكم على خير</a:t>
            </a:r>
            <a:r>
              <a:rPr lang="ar-SA" sz="1800" dirty="0">
                <a:sym typeface="Wingdings" pitchFamily="2" charset="2"/>
              </a:rPr>
              <a:t></a:t>
            </a:r>
            <a:r>
              <a:rPr lang="ar-SA" sz="1800" dirty="0"/>
              <a:t> </a:t>
            </a:r>
            <a:endParaRPr lang="en-SA" sz="1800" dirty="0"/>
          </a:p>
        </p:txBody>
      </p:sp>
    </p:spTree>
    <p:extLst>
      <p:ext uri="{BB962C8B-B14F-4D97-AF65-F5344CB8AC3E}">
        <p14:creationId xmlns:p14="http://schemas.microsoft.com/office/powerpoint/2010/main" val="2798023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35" name="Google Shape;419;p38">
            <a:extLst>
              <a:ext uri="{FF2B5EF4-FFF2-40B4-BE49-F238E27FC236}">
                <a16:creationId xmlns:a16="http://schemas.microsoft.com/office/drawing/2014/main" id="{52088B3F-BBB8-9C4E-8EC1-03CBB3BC0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2614" y="1065976"/>
            <a:ext cx="3053360" cy="1061637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</a:pPr>
            <a:r>
              <a:rPr lang="ar-SA" sz="3200" dirty="0">
                <a:solidFill>
                  <a:srgbClr val="C00000"/>
                </a:solidFill>
              </a:rPr>
              <a:t>شُكرًا لحُسنِ استماعِكم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6D2A74-7975-714A-876A-3933904BAFA6}"/>
              </a:ext>
            </a:extLst>
          </p:cNvPr>
          <p:cNvSpPr/>
          <p:nvPr/>
        </p:nvSpPr>
        <p:spPr>
          <a:xfrm>
            <a:off x="2969646" y="2603791"/>
            <a:ext cx="257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SA" sz="1800" dirty="0">
                <a:solidFill>
                  <a:schemeClr val="bg2">
                    <a:lumMod val="75000"/>
                  </a:schemeClr>
                </a:solidFill>
                <a:latin typeface="DroidArabicKufi-Regular"/>
              </a:rPr>
              <a:t>بكِ تاجُ فخري وانطلاقُ لساني</a:t>
            </a:r>
          </a:p>
          <a:p>
            <a:pPr algn="ctr" rtl="1"/>
            <a:r>
              <a:rPr lang="ar-SA" sz="1800" dirty="0">
                <a:solidFill>
                  <a:schemeClr val="bg2">
                    <a:lumMod val="75000"/>
                  </a:schemeClr>
                </a:solidFill>
                <a:latin typeface="DroidArabicKufi-Regular"/>
              </a:rPr>
              <a:t>و مرورُ أيامي ودفءُ مكاني</a:t>
            </a:r>
          </a:p>
          <a:p>
            <a:pPr algn="ctr" rtl="1"/>
            <a:r>
              <a:rPr lang="ar-SA" sz="1800" dirty="0">
                <a:solidFill>
                  <a:schemeClr val="bg2">
                    <a:lumMod val="75000"/>
                  </a:schemeClr>
                </a:solidFill>
                <a:latin typeface="DroidArabicKufi-Regular"/>
              </a:rPr>
              <a:t>لغة الجدودِ ودربُنا نحوَ العُلا </a:t>
            </a:r>
          </a:p>
          <a:p>
            <a:pPr algn="ctr" rtl="1"/>
            <a:r>
              <a:rPr lang="ar-SA" sz="1800" dirty="0">
                <a:solidFill>
                  <a:schemeClr val="bg2">
                    <a:lumMod val="75000"/>
                  </a:schemeClr>
                </a:solidFill>
                <a:latin typeface="DroidArabicKufi-Regular"/>
              </a:rPr>
              <a:t>و تناغمُ الياقوتِ والمَرجان ِ</a:t>
            </a:r>
            <a:br>
              <a:rPr lang="ar-SA" sz="1800" dirty="0">
                <a:solidFill>
                  <a:schemeClr val="bg2">
                    <a:lumMod val="75000"/>
                  </a:schemeClr>
                </a:solidFill>
              </a:rPr>
            </a:br>
            <a:br>
              <a:rPr lang="ar-SA" sz="1800" dirty="0">
                <a:solidFill>
                  <a:schemeClr val="bg2">
                    <a:lumMod val="75000"/>
                  </a:schemeClr>
                </a:solidFill>
              </a:rPr>
            </a:br>
            <a:endParaRPr lang="en-SA" sz="1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2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22" name="Google Shape;722;p53"/>
          <p:cNvSpPr txBox="1"/>
          <p:nvPr/>
        </p:nvSpPr>
        <p:spPr>
          <a:xfrm>
            <a:off x="3368347" y="1634884"/>
            <a:ext cx="3373878" cy="38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استكشاف البيانات ومعالجتها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23" name="Google Shape;723;p53"/>
          <p:cNvSpPr txBox="1"/>
          <p:nvPr/>
        </p:nvSpPr>
        <p:spPr>
          <a:xfrm>
            <a:off x="6140651" y="1383439"/>
            <a:ext cx="17826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4" name="Google Shape;724;p53"/>
          <p:cNvSpPr txBox="1"/>
          <p:nvPr/>
        </p:nvSpPr>
        <p:spPr>
          <a:xfrm>
            <a:off x="6649751" y="1760816"/>
            <a:ext cx="17826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تعريف المُشكلة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25" name="Google Shape;725;p53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65550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C00000"/>
                </a:solidFill>
              </a:rPr>
              <a:t>س</a:t>
            </a:r>
            <a:r>
              <a:rPr lang="ar-SA" dirty="0">
                <a:solidFill>
                  <a:srgbClr val="C00000"/>
                </a:solidFill>
              </a:rPr>
              <a:t>َير عَمل المشروع: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726" name="Google Shape;726;p53"/>
          <p:cNvSpPr/>
          <p:nvPr/>
        </p:nvSpPr>
        <p:spPr>
          <a:xfrm>
            <a:off x="2246819" y="2365821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٥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27" name="Google Shape;727;p53"/>
          <p:cNvSpPr/>
          <p:nvPr/>
        </p:nvSpPr>
        <p:spPr>
          <a:xfrm>
            <a:off x="3456371" y="2368552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٤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28" name="Google Shape;728;p53"/>
          <p:cNvSpPr/>
          <p:nvPr/>
        </p:nvSpPr>
        <p:spPr>
          <a:xfrm>
            <a:off x="4767092" y="2364089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٣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29" name="Google Shape;729;p53"/>
          <p:cNvSpPr/>
          <p:nvPr/>
        </p:nvSpPr>
        <p:spPr>
          <a:xfrm>
            <a:off x="7302168" y="2364089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١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730" name="Google Shape;730;p53"/>
          <p:cNvCxnSpPr>
            <a:stCxn id="726" idx="6"/>
            <a:endCxn id="727" idx="2"/>
          </p:cNvCxnSpPr>
          <p:nvPr/>
        </p:nvCxnSpPr>
        <p:spPr>
          <a:xfrm>
            <a:off x="3011219" y="2748171"/>
            <a:ext cx="445152" cy="27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1" name="Google Shape;731;p53"/>
          <p:cNvCxnSpPr>
            <a:stCxn id="727" idx="6"/>
            <a:endCxn id="728" idx="2"/>
          </p:cNvCxnSpPr>
          <p:nvPr/>
        </p:nvCxnSpPr>
        <p:spPr>
          <a:xfrm flipV="1">
            <a:off x="4220771" y="2746439"/>
            <a:ext cx="546321" cy="44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53"/>
          <p:cNvCxnSpPr>
            <a:stCxn id="728" idx="6"/>
            <a:endCxn id="729" idx="2"/>
          </p:cNvCxnSpPr>
          <p:nvPr/>
        </p:nvCxnSpPr>
        <p:spPr>
          <a:xfrm>
            <a:off x="5531492" y="2746439"/>
            <a:ext cx="177067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53"/>
          <p:cNvCxnSpPr>
            <a:cxnSpLocks/>
          </p:cNvCxnSpPr>
          <p:nvPr/>
        </p:nvCxnSpPr>
        <p:spPr>
          <a:xfrm>
            <a:off x="2639963" y="2050925"/>
            <a:ext cx="0" cy="32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53"/>
          <p:cNvCxnSpPr>
            <a:cxnSpLocks/>
          </p:cNvCxnSpPr>
          <p:nvPr/>
        </p:nvCxnSpPr>
        <p:spPr>
          <a:xfrm rot="10800000">
            <a:off x="3844225" y="3145275"/>
            <a:ext cx="0" cy="32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53"/>
          <p:cNvCxnSpPr>
            <a:cxnSpLocks/>
          </p:cNvCxnSpPr>
          <p:nvPr/>
        </p:nvCxnSpPr>
        <p:spPr>
          <a:xfrm>
            <a:off x="5140056" y="2042489"/>
            <a:ext cx="0" cy="32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53"/>
          <p:cNvCxnSpPr>
            <a:cxnSpLocks/>
            <a:stCxn id="729" idx="0"/>
          </p:cNvCxnSpPr>
          <p:nvPr/>
        </p:nvCxnSpPr>
        <p:spPr>
          <a:xfrm flipV="1">
            <a:off x="7684368" y="2039190"/>
            <a:ext cx="0" cy="3248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722;p53">
            <a:extLst>
              <a:ext uri="{FF2B5EF4-FFF2-40B4-BE49-F238E27FC236}">
                <a16:creationId xmlns:a16="http://schemas.microsoft.com/office/drawing/2014/main" id="{13E600A8-8402-064A-9DEA-97872A675339}"/>
              </a:ext>
            </a:extLst>
          </p:cNvPr>
          <p:cNvSpPr txBox="1"/>
          <p:nvPr/>
        </p:nvSpPr>
        <p:spPr>
          <a:xfrm>
            <a:off x="2724142" y="3615173"/>
            <a:ext cx="2191769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 err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ا</a:t>
            </a: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لنموذج الأول </a:t>
            </a:r>
          </a:p>
          <a:p>
            <a:pPr lvl="0" algn="ctr"/>
            <a:r>
              <a:rPr lang="en-US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NMF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0" name="Google Shape;728;p53">
            <a:extLst>
              <a:ext uri="{FF2B5EF4-FFF2-40B4-BE49-F238E27FC236}">
                <a16:creationId xmlns:a16="http://schemas.microsoft.com/office/drawing/2014/main" id="{75BD3380-B99C-0D45-8277-8F2A6D874E99}"/>
              </a:ext>
            </a:extLst>
          </p:cNvPr>
          <p:cNvSpPr/>
          <p:nvPr/>
        </p:nvSpPr>
        <p:spPr>
          <a:xfrm>
            <a:off x="6121837" y="2364089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٢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3" name="Google Shape;724;p53">
            <a:extLst>
              <a:ext uri="{FF2B5EF4-FFF2-40B4-BE49-F238E27FC236}">
                <a16:creationId xmlns:a16="http://schemas.microsoft.com/office/drawing/2014/main" id="{D81024A7-D2F0-1345-B02C-EF3792FA7BEE}"/>
              </a:ext>
            </a:extLst>
          </p:cNvPr>
          <p:cNvSpPr txBox="1"/>
          <p:nvPr/>
        </p:nvSpPr>
        <p:spPr>
          <a:xfrm>
            <a:off x="5604310" y="3454674"/>
            <a:ext cx="17826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م</a:t>
            </a:r>
            <a:r>
              <a:rPr lang="ar-SA" sz="2000" dirty="0" err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جموعة</a:t>
            </a: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 البيانات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54" name="Google Shape;734;p53">
            <a:extLst>
              <a:ext uri="{FF2B5EF4-FFF2-40B4-BE49-F238E27FC236}">
                <a16:creationId xmlns:a16="http://schemas.microsoft.com/office/drawing/2014/main" id="{080D8E3A-F96C-8045-9246-54FB96B6AAC0}"/>
              </a:ext>
            </a:extLst>
          </p:cNvPr>
          <p:cNvCxnSpPr>
            <a:cxnSpLocks/>
          </p:cNvCxnSpPr>
          <p:nvPr/>
        </p:nvCxnSpPr>
        <p:spPr>
          <a:xfrm rot="10800000">
            <a:off x="6514983" y="3128789"/>
            <a:ext cx="0" cy="32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723;p53">
            <a:extLst>
              <a:ext uri="{FF2B5EF4-FFF2-40B4-BE49-F238E27FC236}">
                <a16:creationId xmlns:a16="http://schemas.microsoft.com/office/drawing/2014/main" id="{CEE20A36-6FF3-0143-A3EE-05BB5830DA1E}"/>
              </a:ext>
            </a:extLst>
          </p:cNvPr>
          <p:cNvSpPr txBox="1"/>
          <p:nvPr/>
        </p:nvSpPr>
        <p:spPr>
          <a:xfrm>
            <a:off x="5623683" y="3670523"/>
            <a:ext cx="17826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نحنُ صنعناها!</a:t>
            </a: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 rot="1752375">
            <a:off x="-1481380" y="-13230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12520" y="2010102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9" name="Google Shape;726;p53">
            <a:extLst>
              <a:ext uri="{FF2B5EF4-FFF2-40B4-BE49-F238E27FC236}">
                <a16:creationId xmlns:a16="http://schemas.microsoft.com/office/drawing/2014/main" id="{CFD00E78-BD14-D345-B927-69ED61D06244}"/>
              </a:ext>
            </a:extLst>
          </p:cNvPr>
          <p:cNvSpPr/>
          <p:nvPr/>
        </p:nvSpPr>
        <p:spPr>
          <a:xfrm>
            <a:off x="1015558" y="2364089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٦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36" name="Google Shape;730;p53">
            <a:extLst>
              <a:ext uri="{FF2B5EF4-FFF2-40B4-BE49-F238E27FC236}">
                <a16:creationId xmlns:a16="http://schemas.microsoft.com/office/drawing/2014/main" id="{07556B12-CF98-5D48-9370-5DE937619BFE}"/>
              </a:ext>
            </a:extLst>
          </p:cNvPr>
          <p:cNvCxnSpPr/>
          <p:nvPr/>
        </p:nvCxnSpPr>
        <p:spPr>
          <a:xfrm flipV="1">
            <a:off x="1790262" y="2766597"/>
            <a:ext cx="446423" cy="62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722;p53">
            <a:extLst>
              <a:ext uri="{FF2B5EF4-FFF2-40B4-BE49-F238E27FC236}">
                <a16:creationId xmlns:a16="http://schemas.microsoft.com/office/drawing/2014/main" id="{8977ED17-EBFA-D143-B1E6-B53CE49BA66B}"/>
              </a:ext>
            </a:extLst>
          </p:cNvPr>
          <p:cNvSpPr txBox="1"/>
          <p:nvPr/>
        </p:nvSpPr>
        <p:spPr>
          <a:xfrm>
            <a:off x="1533134" y="1531498"/>
            <a:ext cx="2191769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 err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ال</a:t>
            </a:r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نموذج الثاني</a:t>
            </a:r>
          </a:p>
          <a:p>
            <a:pPr lvl="0" algn="ctr"/>
            <a:r>
              <a:rPr lang="en-US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LDA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8" name="Google Shape;722;p53">
            <a:extLst>
              <a:ext uri="{FF2B5EF4-FFF2-40B4-BE49-F238E27FC236}">
                <a16:creationId xmlns:a16="http://schemas.microsoft.com/office/drawing/2014/main" id="{033C8EA3-B893-EC44-AD79-60AD6CBEA606}"/>
              </a:ext>
            </a:extLst>
          </p:cNvPr>
          <p:cNvSpPr txBox="1"/>
          <p:nvPr/>
        </p:nvSpPr>
        <p:spPr>
          <a:xfrm>
            <a:off x="244733" y="3532219"/>
            <a:ext cx="2191769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SA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النموذج الثالث</a:t>
            </a:r>
          </a:p>
          <a:p>
            <a:pPr lvl="0" algn="ctr"/>
            <a:r>
              <a:rPr lang="en-US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BERT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51" name="Google Shape;734;p53">
            <a:extLst>
              <a:ext uri="{FF2B5EF4-FFF2-40B4-BE49-F238E27FC236}">
                <a16:creationId xmlns:a16="http://schemas.microsoft.com/office/drawing/2014/main" id="{08D5B354-B36D-5849-8DB8-4E3DA6A7596A}"/>
              </a:ext>
            </a:extLst>
          </p:cNvPr>
          <p:cNvCxnSpPr>
            <a:cxnSpLocks/>
          </p:cNvCxnSpPr>
          <p:nvPr/>
        </p:nvCxnSpPr>
        <p:spPr>
          <a:xfrm rot="10800000">
            <a:off x="1396895" y="3121771"/>
            <a:ext cx="0" cy="32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31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title"/>
          </p:nvPr>
        </p:nvSpPr>
        <p:spPr>
          <a:xfrm>
            <a:off x="4355195" y="722654"/>
            <a:ext cx="3225819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>
                <a:solidFill>
                  <a:srgbClr val="C00000"/>
                </a:solidFill>
              </a:rPr>
              <a:t>ت</a:t>
            </a:r>
            <a:r>
              <a:rPr lang="ar-SA" sz="3200" dirty="0">
                <a:solidFill>
                  <a:srgbClr val="C00000"/>
                </a:solidFill>
              </a:rPr>
              <a:t>عريفُ المُشكلةِ: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420" name="Google Shape;420;p38"/>
          <p:cNvSpPr txBox="1">
            <a:spLocks noGrp="1"/>
          </p:cNvSpPr>
          <p:nvPr>
            <p:ph type="subTitle" idx="1"/>
          </p:nvPr>
        </p:nvSpPr>
        <p:spPr>
          <a:xfrm>
            <a:off x="3872152" y="1672538"/>
            <a:ext cx="3425248" cy="479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/>
              <a:t>رؤية ٢٠٣٠ لمملكة ورياض يزهو بالاقتصاد.</a:t>
            </a:r>
            <a:endParaRPr dirty="0"/>
          </a:p>
        </p:txBody>
      </p:sp>
      <p:sp>
        <p:nvSpPr>
          <p:cNvPr id="421" name="Google Shape;421;p3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7317964" y="1880719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8" name="Google Shape;420;p38">
            <a:extLst>
              <a:ext uri="{FF2B5EF4-FFF2-40B4-BE49-F238E27FC236}">
                <a16:creationId xmlns:a16="http://schemas.microsoft.com/office/drawing/2014/main" id="{C07F183A-8800-124C-B6A5-8814E68B52C2}"/>
              </a:ext>
            </a:extLst>
          </p:cNvPr>
          <p:cNvSpPr txBox="1">
            <a:spLocks/>
          </p:cNvSpPr>
          <p:nvPr/>
        </p:nvSpPr>
        <p:spPr>
          <a:xfrm>
            <a:off x="2892056" y="2211541"/>
            <a:ext cx="4405344" cy="47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</a:pPr>
            <a:endParaRPr lang="en-US" dirty="0"/>
          </a:p>
        </p:txBody>
      </p:sp>
      <p:sp>
        <p:nvSpPr>
          <p:cNvPr id="10" name="Google Shape;422;p38">
            <a:extLst>
              <a:ext uri="{FF2B5EF4-FFF2-40B4-BE49-F238E27FC236}">
                <a16:creationId xmlns:a16="http://schemas.microsoft.com/office/drawing/2014/main" id="{7194CB72-6786-4249-97AD-BA662FCDF3B0}"/>
              </a:ext>
            </a:extLst>
          </p:cNvPr>
          <p:cNvSpPr/>
          <p:nvPr/>
        </p:nvSpPr>
        <p:spPr>
          <a:xfrm>
            <a:off x="7317964" y="2409676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D670D-079B-3748-827D-7A6880C3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59" y="768540"/>
            <a:ext cx="3130151" cy="3282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00377-4255-6042-8E6E-E0954A20A645}"/>
              </a:ext>
            </a:extLst>
          </p:cNvPr>
          <p:cNvSpPr txBox="1"/>
          <p:nvPr/>
        </p:nvSpPr>
        <p:spPr>
          <a:xfrm>
            <a:off x="6796819" y="3070360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A8691-C9FD-5547-9880-CCFFFFD945F5}"/>
              </a:ext>
            </a:extLst>
          </p:cNvPr>
          <p:cNvSpPr txBox="1"/>
          <p:nvPr/>
        </p:nvSpPr>
        <p:spPr>
          <a:xfrm rot="1163770">
            <a:off x="8098009" y="2829552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E4F64-275E-2E4D-8706-3B110F82B71C}"/>
              </a:ext>
            </a:extLst>
          </p:cNvPr>
          <p:cNvSpPr txBox="1"/>
          <p:nvPr/>
        </p:nvSpPr>
        <p:spPr>
          <a:xfrm>
            <a:off x="0" y="-346160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0B37F-CAE2-0549-A685-D5EF4F575057}"/>
              </a:ext>
            </a:extLst>
          </p:cNvPr>
          <p:cNvSpPr txBox="1"/>
          <p:nvPr/>
        </p:nvSpPr>
        <p:spPr>
          <a:xfrm rot="20069993">
            <a:off x="-495015" y="156827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4" name="Google Shape;420;p38">
            <a:extLst>
              <a:ext uri="{FF2B5EF4-FFF2-40B4-BE49-F238E27FC236}">
                <a16:creationId xmlns:a16="http://schemas.microsoft.com/office/drawing/2014/main" id="{997803D1-7C8F-1947-8501-E6C6014FEBF3}"/>
              </a:ext>
            </a:extLst>
          </p:cNvPr>
          <p:cNvSpPr txBox="1">
            <a:spLocks/>
          </p:cNvSpPr>
          <p:nvPr/>
        </p:nvSpPr>
        <p:spPr>
          <a:xfrm>
            <a:off x="3892716" y="2226652"/>
            <a:ext cx="3425248" cy="47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r"/>
            <a:r>
              <a:rPr lang="ar-SA" dirty="0"/>
              <a:t>الوقوف الخاطئ من أكثر أسباب الازدحام شيوعا وخصوصا في وقت الذروة.</a:t>
            </a:r>
          </a:p>
        </p:txBody>
      </p:sp>
    </p:spTree>
    <p:extLst>
      <p:ext uri="{BB962C8B-B14F-4D97-AF65-F5344CB8AC3E}">
        <p14:creationId xmlns:p14="http://schemas.microsoft.com/office/powerpoint/2010/main" val="198531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title"/>
          </p:nvPr>
        </p:nvSpPr>
        <p:spPr>
          <a:xfrm>
            <a:off x="4809235" y="499004"/>
            <a:ext cx="2771779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3200" dirty="0">
                <a:solidFill>
                  <a:srgbClr val="C00000"/>
                </a:solidFill>
              </a:rPr>
              <a:t>مجموعةُ البياناتِ :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421" name="Google Shape;421;p3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Google Shape;420;p38">
            <a:extLst>
              <a:ext uri="{FF2B5EF4-FFF2-40B4-BE49-F238E27FC236}">
                <a16:creationId xmlns:a16="http://schemas.microsoft.com/office/drawing/2014/main" id="{C07F183A-8800-124C-B6A5-8814E68B52C2}"/>
              </a:ext>
            </a:extLst>
          </p:cNvPr>
          <p:cNvSpPr txBox="1">
            <a:spLocks/>
          </p:cNvSpPr>
          <p:nvPr/>
        </p:nvSpPr>
        <p:spPr>
          <a:xfrm>
            <a:off x="2892056" y="2211541"/>
            <a:ext cx="4405344" cy="47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0377-4255-6042-8E6E-E0954A20A645}"/>
              </a:ext>
            </a:extLst>
          </p:cNvPr>
          <p:cNvSpPr txBox="1"/>
          <p:nvPr/>
        </p:nvSpPr>
        <p:spPr>
          <a:xfrm>
            <a:off x="6796819" y="3070360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A8691-C9FD-5547-9880-CCFFFFD945F5}"/>
              </a:ext>
            </a:extLst>
          </p:cNvPr>
          <p:cNvSpPr txBox="1"/>
          <p:nvPr/>
        </p:nvSpPr>
        <p:spPr>
          <a:xfrm rot="1163770">
            <a:off x="7107974" y="2829552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E4F64-275E-2E4D-8706-3B110F82B71C}"/>
              </a:ext>
            </a:extLst>
          </p:cNvPr>
          <p:cNvSpPr txBox="1"/>
          <p:nvPr/>
        </p:nvSpPr>
        <p:spPr>
          <a:xfrm>
            <a:off x="0" y="-346160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0B37F-CAE2-0549-A685-D5EF4F575057}"/>
              </a:ext>
            </a:extLst>
          </p:cNvPr>
          <p:cNvSpPr txBox="1"/>
          <p:nvPr/>
        </p:nvSpPr>
        <p:spPr>
          <a:xfrm rot="20069993">
            <a:off x="-247250" y="427258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6" name="Google Shape;422;p38">
            <a:extLst>
              <a:ext uri="{FF2B5EF4-FFF2-40B4-BE49-F238E27FC236}">
                <a16:creationId xmlns:a16="http://schemas.microsoft.com/office/drawing/2014/main" id="{233932E1-DE3A-D649-B0D7-ED07311FF493}"/>
              </a:ext>
            </a:extLst>
          </p:cNvPr>
          <p:cNvSpPr/>
          <p:nvPr/>
        </p:nvSpPr>
        <p:spPr>
          <a:xfrm>
            <a:off x="7240700" y="1531073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B9E21-30F7-0649-9794-34623D2A2509}"/>
              </a:ext>
            </a:extLst>
          </p:cNvPr>
          <p:cNvSpPr txBox="1"/>
          <p:nvPr/>
        </p:nvSpPr>
        <p:spPr>
          <a:xfrm>
            <a:off x="5701174" y="139675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1800" dirty="0">
                <a:solidFill>
                  <a:schemeClr val="dk1"/>
                </a:solidFill>
                <a:latin typeface="Quicksand"/>
                <a:sym typeface="Quicksand"/>
              </a:rPr>
              <a:t>ت</a:t>
            </a:r>
            <a:r>
              <a:rPr lang="ar-SA" sz="1800" dirty="0" err="1">
                <a:solidFill>
                  <a:schemeClr val="dk1"/>
                </a:solidFill>
                <a:latin typeface="Quicksand"/>
                <a:sym typeface="Quicksand"/>
              </a:rPr>
              <a:t>وزيع</a:t>
            </a:r>
            <a:r>
              <a:rPr lang="ar-SA" sz="1800" dirty="0">
                <a:solidFill>
                  <a:schemeClr val="dk1"/>
                </a:solidFill>
                <a:latin typeface="Quicksand"/>
                <a:sym typeface="Quicksand"/>
              </a:rPr>
              <a:t> الاستبيانات.</a:t>
            </a:r>
            <a:endParaRPr lang="en-SA" sz="18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24A84-1FD1-CD4F-B6EA-A9826D2E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175" y="1859654"/>
            <a:ext cx="1676580" cy="26054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8AB779-1794-324E-A73F-4189B8A34EDD}"/>
              </a:ext>
            </a:extLst>
          </p:cNvPr>
          <p:cNvSpPr txBox="1"/>
          <p:nvPr/>
        </p:nvSpPr>
        <p:spPr>
          <a:xfrm>
            <a:off x="929977" y="1385361"/>
            <a:ext cx="4145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1800" dirty="0">
                <a:solidFill>
                  <a:schemeClr val="dk1"/>
                </a:solidFill>
                <a:latin typeface="Quicksand"/>
                <a:sym typeface="Quicksand"/>
              </a:rPr>
              <a:t>سحب البيانات من المقالات و أخرى قمنا بكتابتها وجمعها في ملف </a:t>
            </a:r>
            <a:r>
              <a:rPr lang="en-SA" sz="1800" dirty="0">
                <a:solidFill>
                  <a:schemeClr val="dk1"/>
                </a:solidFill>
                <a:latin typeface="Quicksand"/>
                <a:sym typeface="Quicksand"/>
              </a:rPr>
              <a:t>Excel</a:t>
            </a:r>
            <a:endParaRPr lang="ar-SA" sz="18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  <p:sp>
        <p:nvSpPr>
          <p:cNvPr id="23" name="Google Shape;422;p38">
            <a:extLst>
              <a:ext uri="{FF2B5EF4-FFF2-40B4-BE49-F238E27FC236}">
                <a16:creationId xmlns:a16="http://schemas.microsoft.com/office/drawing/2014/main" id="{D30739A6-0D2E-F44E-8A5A-BC1D3953A0F6}"/>
              </a:ext>
            </a:extLst>
          </p:cNvPr>
          <p:cNvSpPr/>
          <p:nvPr/>
        </p:nvSpPr>
        <p:spPr>
          <a:xfrm>
            <a:off x="4871356" y="1535746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CB73C-1921-C844-BC13-9A2B3B537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24" y="2044313"/>
            <a:ext cx="1754995" cy="23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2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title"/>
          </p:nvPr>
        </p:nvSpPr>
        <p:spPr>
          <a:xfrm>
            <a:off x="3430162" y="330982"/>
            <a:ext cx="4260737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3200" dirty="0">
                <a:solidFill>
                  <a:srgbClr val="C00000"/>
                </a:solidFill>
              </a:rPr>
              <a:t>استكشافُ البياناتِ ومُعالجتها :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420" name="Google Shape;420;p38"/>
          <p:cNvSpPr txBox="1">
            <a:spLocks noGrp="1"/>
          </p:cNvSpPr>
          <p:nvPr>
            <p:ph type="subTitle" idx="1"/>
          </p:nvPr>
        </p:nvSpPr>
        <p:spPr>
          <a:xfrm>
            <a:off x="3847906" y="1103323"/>
            <a:ext cx="3425248" cy="479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/>
              <a:t>حذف جميع الأرقام وعلامات الترقيم.</a:t>
            </a:r>
            <a:endParaRPr dirty="0"/>
          </a:p>
        </p:txBody>
      </p:sp>
      <p:sp>
        <p:nvSpPr>
          <p:cNvPr id="421" name="Google Shape;421;p3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7326319" y="1278885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8" name="Google Shape;420;p38">
            <a:extLst>
              <a:ext uri="{FF2B5EF4-FFF2-40B4-BE49-F238E27FC236}">
                <a16:creationId xmlns:a16="http://schemas.microsoft.com/office/drawing/2014/main" id="{C07F183A-8800-124C-B6A5-8814E68B52C2}"/>
              </a:ext>
            </a:extLst>
          </p:cNvPr>
          <p:cNvSpPr txBox="1">
            <a:spLocks/>
          </p:cNvSpPr>
          <p:nvPr/>
        </p:nvSpPr>
        <p:spPr>
          <a:xfrm>
            <a:off x="2892056" y="2211541"/>
            <a:ext cx="4405344" cy="47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</a:pPr>
            <a:endParaRPr lang="en-US" dirty="0"/>
          </a:p>
        </p:txBody>
      </p:sp>
      <p:sp>
        <p:nvSpPr>
          <p:cNvPr id="10" name="Google Shape;422;p38">
            <a:extLst>
              <a:ext uri="{FF2B5EF4-FFF2-40B4-BE49-F238E27FC236}">
                <a16:creationId xmlns:a16="http://schemas.microsoft.com/office/drawing/2014/main" id="{7194CB72-6786-4249-97AD-BA662FCDF3B0}"/>
              </a:ext>
            </a:extLst>
          </p:cNvPr>
          <p:cNvSpPr/>
          <p:nvPr/>
        </p:nvSpPr>
        <p:spPr>
          <a:xfrm>
            <a:off x="7308514" y="1799673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0377-4255-6042-8E6E-E0954A20A645}"/>
              </a:ext>
            </a:extLst>
          </p:cNvPr>
          <p:cNvSpPr txBox="1"/>
          <p:nvPr/>
        </p:nvSpPr>
        <p:spPr>
          <a:xfrm>
            <a:off x="6796819" y="3070360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A8691-C9FD-5547-9880-CCFFFFD945F5}"/>
              </a:ext>
            </a:extLst>
          </p:cNvPr>
          <p:cNvSpPr txBox="1"/>
          <p:nvPr/>
        </p:nvSpPr>
        <p:spPr>
          <a:xfrm rot="1163770">
            <a:off x="7979784" y="2809914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E4F64-275E-2E4D-8706-3B110F82B71C}"/>
              </a:ext>
            </a:extLst>
          </p:cNvPr>
          <p:cNvSpPr txBox="1"/>
          <p:nvPr/>
        </p:nvSpPr>
        <p:spPr>
          <a:xfrm>
            <a:off x="0" y="-346160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0B37F-CAE2-0549-A685-D5EF4F575057}"/>
              </a:ext>
            </a:extLst>
          </p:cNvPr>
          <p:cNvSpPr txBox="1"/>
          <p:nvPr/>
        </p:nvSpPr>
        <p:spPr>
          <a:xfrm rot="20069993">
            <a:off x="-247250" y="427258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4" name="Google Shape;420;p38">
            <a:extLst>
              <a:ext uri="{FF2B5EF4-FFF2-40B4-BE49-F238E27FC236}">
                <a16:creationId xmlns:a16="http://schemas.microsoft.com/office/drawing/2014/main" id="{997803D1-7C8F-1947-8501-E6C6014FEBF3}"/>
              </a:ext>
            </a:extLst>
          </p:cNvPr>
          <p:cNvSpPr txBox="1">
            <a:spLocks/>
          </p:cNvSpPr>
          <p:nvPr/>
        </p:nvSpPr>
        <p:spPr>
          <a:xfrm>
            <a:off x="560728" y="1598906"/>
            <a:ext cx="6736672" cy="47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r"/>
            <a:r>
              <a:rPr lang="ar-SA"/>
              <a:t>انشاء </a:t>
            </a:r>
            <a:r>
              <a:rPr lang="ar-SA" dirty="0"/>
              <a:t>قاموس كلمات الإيقاف "حروف الجر والضمائر" ثم إزالتها جميعًا من مجموعة البيانات.</a:t>
            </a:r>
          </a:p>
        </p:txBody>
      </p:sp>
      <p:sp>
        <p:nvSpPr>
          <p:cNvPr id="15" name="Google Shape;420;p38">
            <a:extLst>
              <a:ext uri="{FF2B5EF4-FFF2-40B4-BE49-F238E27FC236}">
                <a16:creationId xmlns:a16="http://schemas.microsoft.com/office/drawing/2014/main" id="{5E0F25BC-7E6C-2740-8257-4B3C940A0A9F}"/>
              </a:ext>
            </a:extLst>
          </p:cNvPr>
          <p:cNvSpPr txBox="1">
            <a:spLocks/>
          </p:cNvSpPr>
          <p:nvPr/>
        </p:nvSpPr>
        <p:spPr>
          <a:xfrm>
            <a:off x="536482" y="2024420"/>
            <a:ext cx="6736672" cy="47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r"/>
            <a:r>
              <a:rPr lang="ar-SA" dirty="0"/>
              <a:t>استبدل كلمة "وراي" بكلمة "خلفي".</a:t>
            </a:r>
          </a:p>
        </p:txBody>
      </p:sp>
      <p:sp>
        <p:nvSpPr>
          <p:cNvPr id="16" name="Google Shape;420;p38">
            <a:extLst>
              <a:ext uri="{FF2B5EF4-FFF2-40B4-BE49-F238E27FC236}">
                <a16:creationId xmlns:a16="http://schemas.microsoft.com/office/drawing/2014/main" id="{FBA84457-AB79-2640-B0E3-891146289D76}"/>
              </a:ext>
            </a:extLst>
          </p:cNvPr>
          <p:cNvSpPr txBox="1">
            <a:spLocks/>
          </p:cNvSpPr>
          <p:nvPr/>
        </p:nvSpPr>
        <p:spPr>
          <a:xfrm>
            <a:off x="4303205" y="2505897"/>
            <a:ext cx="2969949" cy="100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r"/>
            <a:r>
              <a:rPr lang="ar-SA" dirty="0"/>
              <a:t>تحويل </a:t>
            </a:r>
            <a:r>
              <a:rPr lang="ar-SA" dirty="0" err="1"/>
              <a:t>مايلي</a:t>
            </a:r>
            <a:r>
              <a:rPr lang="ar-SA" dirty="0"/>
              <a:t> : </a:t>
            </a:r>
          </a:p>
          <a:p>
            <a:pPr marL="0" indent="0" algn="r"/>
            <a:endParaRPr lang="ar-SA" sz="800" dirty="0"/>
          </a:p>
          <a:p>
            <a:pPr marL="0" indent="0" algn="r"/>
            <a:r>
              <a:rPr lang="ar-SA" dirty="0"/>
              <a:t>كل "</a:t>
            </a:r>
            <a:r>
              <a:rPr lang="ar-SA" dirty="0" err="1"/>
              <a:t>أ</a:t>
            </a:r>
            <a:r>
              <a:rPr lang="ar-SA" dirty="0"/>
              <a:t> ، </a:t>
            </a:r>
            <a:r>
              <a:rPr lang="ar-SA" dirty="0" err="1"/>
              <a:t>إ</a:t>
            </a:r>
            <a:r>
              <a:rPr lang="ar-SA" dirty="0"/>
              <a:t> ، </a:t>
            </a:r>
            <a:r>
              <a:rPr lang="ar-SA" dirty="0" err="1"/>
              <a:t>آ</a:t>
            </a:r>
            <a:r>
              <a:rPr lang="ar-SA" dirty="0"/>
              <a:t>" إلى "</a:t>
            </a:r>
            <a:r>
              <a:rPr lang="ar-SA" dirty="0" err="1"/>
              <a:t>ا</a:t>
            </a:r>
            <a:r>
              <a:rPr lang="ar-SA" dirty="0"/>
              <a:t>"</a:t>
            </a:r>
          </a:p>
          <a:p>
            <a:pPr marL="0" indent="0" algn="r"/>
            <a:r>
              <a:rPr lang="ar-SA" dirty="0"/>
              <a:t>كل "</a:t>
            </a:r>
            <a:r>
              <a:rPr lang="ar-SA" dirty="0" err="1"/>
              <a:t>ى</a:t>
            </a:r>
            <a:r>
              <a:rPr lang="ar-SA" dirty="0"/>
              <a:t>" إلى "</a:t>
            </a:r>
            <a:r>
              <a:rPr lang="ar-SA" dirty="0" err="1"/>
              <a:t>ي</a:t>
            </a:r>
            <a:r>
              <a:rPr lang="ar-SA" dirty="0"/>
              <a:t>"</a:t>
            </a:r>
          </a:p>
        </p:txBody>
      </p:sp>
      <p:sp>
        <p:nvSpPr>
          <p:cNvPr id="18" name="Google Shape;422;p38">
            <a:extLst>
              <a:ext uri="{FF2B5EF4-FFF2-40B4-BE49-F238E27FC236}">
                <a16:creationId xmlns:a16="http://schemas.microsoft.com/office/drawing/2014/main" id="{24F3F94D-546F-9745-8061-E0C9DDC524D1}"/>
              </a:ext>
            </a:extLst>
          </p:cNvPr>
          <p:cNvSpPr/>
          <p:nvPr/>
        </p:nvSpPr>
        <p:spPr>
          <a:xfrm>
            <a:off x="7308514" y="2189619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9" name="Google Shape;422;p38">
            <a:extLst>
              <a:ext uri="{FF2B5EF4-FFF2-40B4-BE49-F238E27FC236}">
                <a16:creationId xmlns:a16="http://schemas.microsoft.com/office/drawing/2014/main" id="{C66B3E5A-5395-394A-BD8D-FC56CB9CDC51}"/>
              </a:ext>
            </a:extLst>
          </p:cNvPr>
          <p:cNvSpPr/>
          <p:nvPr/>
        </p:nvSpPr>
        <p:spPr>
          <a:xfrm>
            <a:off x="7297400" y="2660191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21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title"/>
          </p:nvPr>
        </p:nvSpPr>
        <p:spPr>
          <a:xfrm>
            <a:off x="3430162" y="330982"/>
            <a:ext cx="4260737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3200" dirty="0">
                <a:solidFill>
                  <a:srgbClr val="C00000"/>
                </a:solidFill>
              </a:rPr>
              <a:t>استكشافُ البياناتِ ومُعالجتها :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421" name="Google Shape;421;p3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6973492" y="1477285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8" name="Google Shape;420;p38">
            <a:extLst>
              <a:ext uri="{FF2B5EF4-FFF2-40B4-BE49-F238E27FC236}">
                <a16:creationId xmlns:a16="http://schemas.microsoft.com/office/drawing/2014/main" id="{C07F183A-8800-124C-B6A5-8814E68B52C2}"/>
              </a:ext>
            </a:extLst>
          </p:cNvPr>
          <p:cNvSpPr txBox="1">
            <a:spLocks/>
          </p:cNvSpPr>
          <p:nvPr/>
        </p:nvSpPr>
        <p:spPr>
          <a:xfrm>
            <a:off x="2463137" y="2232427"/>
            <a:ext cx="5938863" cy="47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-US" sz="1500" dirty="0" err="1"/>
              <a:t>CAMeL</a:t>
            </a:r>
            <a:r>
              <a:rPr lang="en-US" sz="1500" dirty="0"/>
              <a:t>-Lab/</a:t>
            </a:r>
            <a:r>
              <a:rPr lang="en-US" sz="1500" dirty="0" err="1"/>
              <a:t>bert</a:t>
            </a:r>
            <a:r>
              <a:rPr lang="en-US" sz="1500" dirty="0"/>
              <a:t>-base-</a:t>
            </a:r>
            <a:r>
              <a:rPr lang="en-US" sz="1500" dirty="0" err="1"/>
              <a:t>arabic</a:t>
            </a:r>
            <a:r>
              <a:rPr lang="en-US" sz="1500" dirty="0"/>
              <a:t>-</a:t>
            </a:r>
            <a:r>
              <a:rPr lang="en-US" sz="1500" dirty="0" err="1"/>
              <a:t>camelbert</a:t>
            </a:r>
            <a:r>
              <a:rPr lang="en-US" sz="1500" dirty="0"/>
              <a:t>-mix-pos-</a:t>
            </a:r>
            <a:r>
              <a:rPr lang="en-US" sz="1500" dirty="0" err="1"/>
              <a:t>glf</a:t>
            </a:r>
            <a:endParaRPr lang="en-US" sz="1500" dirty="0"/>
          </a:p>
        </p:txBody>
      </p:sp>
      <p:sp>
        <p:nvSpPr>
          <p:cNvPr id="10" name="Google Shape;422;p38">
            <a:extLst>
              <a:ext uri="{FF2B5EF4-FFF2-40B4-BE49-F238E27FC236}">
                <a16:creationId xmlns:a16="http://schemas.microsoft.com/office/drawing/2014/main" id="{7194CB72-6786-4249-97AD-BA662FCDF3B0}"/>
              </a:ext>
            </a:extLst>
          </p:cNvPr>
          <p:cNvSpPr/>
          <p:nvPr/>
        </p:nvSpPr>
        <p:spPr>
          <a:xfrm>
            <a:off x="6973492" y="2075807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0377-4255-6042-8E6E-E0954A20A645}"/>
              </a:ext>
            </a:extLst>
          </p:cNvPr>
          <p:cNvSpPr txBox="1"/>
          <p:nvPr/>
        </p:nvSpPr>
        <p:spPr>
          <a:xfrm>
            <a:off x="6796819" y="3070360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A8691-C9FD-5547-9880-CCFFFFD945F5}"/>
              </a:ext>
            </a:extLst>
          </p:cNvPr>
          <p:cNvSpPr txBox="1"/>
          <p:nvPr/>
        </p:nvSpPr>
        <p:spPr>
          <a:xfrm rot="1163770">
            <a:off x="7979784" y="2809914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E4F64-275E-2E4D-8706-3B110F82B71C}"/>
              </a:ext>
            </a:extLst>
          </p:cNvPr>
          <p:cNvSpPr txBox="1"/>
          <p:nvPr/>
        </p:nvSpPr>
        <p:spPr>
          <a:xfrm>
            <a:off x="0" y="-346160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0B37F-CAE2-0549-A685-D5EF4F575057}"/>
              </a:ext>
            </a:extLst>
          </p:cNvPr>
          <p:cNvSpPr txBox="1"/>
          <p:nvPr/>
        </p:nvSpPr>
        <p:spPr>
          <a:xfrm rot="20069993">
            <a:off x="-247250" y="427258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D054D-51A7-7A49-99EF-2AA1D7B9914F}"/>
              </a:ext>
            </a:extLst>
          </p:cNvPr>
          <p:cNvSpPr txBox="1"/>
          <p:nvPr/>
        </p:nvSpPr>
        <p:spPr>
          <a:xfrm>
            <a:off x="2170508" y="1388733"/>
            <a:ext cx="4802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dirty="0">
                <a:solidFill>
                  <a:schemeClr val="dk1"/>
                </a:solidFill>
                <a:latin typeface="Quicksand"/>
              </a:rPr>
              <a:t>اقتصاص الأحرف الزائدة من الكلمة </a:t>
            </a:r>
            <a:r>
              <a:rPr lang="en-US" sz="1600" dirty="0">
                <a:solidFill>
                  <a:schemeClr val="dk1"/>
                </a:solidFill>
                <a:latin typeface="Quicksand"/>
                <a:sym typeface="Quicksand"/>
              </a:rPr>
              <a:t>Stemming &gt; </a:t>
            </a:r>
            <a:r>
              <a:rPr lang="en-US" sz="1600" dirty="0" err="1">
                <a:solidFill>
                  <a:schemeClr val="dk1"/>
                </a:solidFill>
                <a:latin typeface="Quicksand"/>
              </a:rPr>
              <a:t>farasapy</a:t>
            </a:r>
            <a:r>
              <a:rPr lang="en-SA" sz="1600" dirty="0">
                <a:solidFill>
                  <a:schemeClr val="dk1"/>
                </a:solidFill>
                <a:latin typeface="Quicksand"/>
              </a:rPr>
              <a:t> </a:t>
            </a:r>
            <a:endParaRPr lang="en-SA" sz="16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DDCDE4-A889-FE44-B3A2-84323ADAF2FB}"/>
              </a:ext>
            </a:extLst>
          </p:cNvPr>
          <p:cNvSpPr txBox="1"/>
          <p:nvPr/>
        </p:nvSpPr>
        <p:spPr>
          <a:xfrm>
            <a:off x="2712755" y="1963230"/>
            <a:ext cx="426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جزء الكلمة في الجملة</a:t>
            </a:r>
            <a:r>
              <a:rPr lang="en-US" sz="1600" dirty="0">
                <a:solidFill>
                  <a:schemeClr val="dk1"/>
                </a:solidFill>
                <a:latin typeface="Quicksand"/>
                <a:sym typeface="Quicksand"/>
              </a:rPr>
              <a:t>  </a:t>
            </a:r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&gt; </a:t>
            </a:r>
            <a:r>
              <a:rPr lang="en-US" sz="1600" dirty="0">
                <a:solidFill>
                  <a:schemeClr val="dk1"/>
                </a:solidFill>
                <a:latin typeface="Quicksand"/>
                <a:sym typeface="Quicksand"/>
              </a:rPr>
              <a:t>Part of the speech</a:t>
            </a:r>
            <a:endParaRPr lang="en-SA" sz="16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01FDB-F3DB-1A48-8BAD-FF4B44C06B68}"/>
              </a:ext>
            </a:extLst>
          </p:cNvPr>
          <p:cNvSpPr txBox="1"/>
          <p:nvPr/>
        </p:nvSpPr>
        <p:spPr>
          <a:xfrm>
            <a:off x="4423954" y="2660270"/>
            <a:ext cx="266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600" dirty="0" err="1">
                <a:solidFill>
                  <a:schemeClr val="dk1"/>
                </a:solidFill>
                <a:latin typeface="Quicksand"/>
                <a:sym typeface="Quicksand"/>
              </a:rPr>
              <a:t>ل</a:t>
            </a:r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قيت سيارتي </a:t>
            </a:r>
            <a:r>
              <a:rPr lang="ar-SA" sz="1600" dirty="0" err="1">
                <a:solidFill>
                  <a:schemeClr val="dk1"/>
                </a:solidFill>
                <a:latin typeface="Quicksand"/>
                <a:sym typeface="Quicksand"/>
              </a:rPr>
              <a:t>مصدومه</a:t>
            </a:r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 &gt; لقيت فعل</a:t>
            </a:r>
            <a:endParaRPr lang="en-SA" sz="16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62430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title"/>
          </p:nvPr>
        </p:nvSpPr>
        <p:spPr>
          <a:xfrm>
            <a:off x="3430162" y="330982"/>
            <a:ext cx="4260737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3200" dirty="0">
                <a:solidFill>
                  <a:srgbClr val="C00000"/>
                </a:solidFill>
              </a:rPr>
              <a:t>٤ سيناريوهات: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421" name="Google Shape;421;p3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6973492" y="1477285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10" name="Google Shape;422;p38">
            <a:extLst>
              <a:ext uri="{FF2B5EF4-FFF2-40B4-BE49-F238E27FC236}">
                <a16:creationId xmlns:a16="http://schemas.microsoft.com/office/drawing/2014/main" id="{7194CB72-6786-4249-97AD-BA662FCDF3B0}"/>
              </a:ext>
            </a:extLst>
          </p:cNvPr>
          <p:cNvSpPr/>
          <p:nvPr/>
        </p:nvSpPr>
        <p:spPr>
          <a:xfrm>
            <a:off x="6973492" y="2273823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0377-4255-6042-8E6E-E0954A20A645}"/>
              </a:ext>
            </a:extLst>
          </p:cNvPr>
          <p:cNvSpPr txBox="1"/>
          <p:nvPr/>
        </p:nvSpPr>
        <p:spPr>
          <a:xfrm>
            <a:off x="6796819" y="3070360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A8691-C9FD-5547-9880-CCFFFFD945F5}"/>
              </a:ext>
            </a:extLst>
          </p:cNvPr>
          <p:cNvSpPr txBox="1"/>
          <p:nvPr/>
        </p:nvSpPr>
        <p:spPr>
          <a:xfrm rot="1163770">
            <a:off x="7979784" y="2809914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E4F64-275E-2E4D-8706-3B110F82B71C}"/>
              </a:ext>
            </a:extLst>
          </p:cNvPr>
          <p:cNvSpPr txBox="1"/>
          <p:nvPr/>
        </p:nvSpPr>
        <p:spPr>
          <a:xfrm>
            <a:off x="0" y="-346160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0B37F-CAE2-0549-A685-D5EF4F575057}"/>
              </a:ext>
            </a:extLst>
          </p:cNvPr>
          <p:cNvSpPr txBox="1"/>
          <p:nvPr/>
        </p:nvSpPr>
        <p:spPr>
          <a:xfrm rot="20069993">
            <a:off x="-247250" y="427258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DDCDE4-A889-FE44-B3A2-84323ADAF2FB}"/>
              </a:ext>
            </a:extLst>
          </p:cNvPr>
          <p:cNvSpPr txBox="1"/>
          <p:nvPr/>
        </p:nvSpPr>
        <p:spPr>
          <a:xfrm>
            <a:off x="4114800" y="1372967"/>
            <a:ext cx="27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شخص قفل على سيارتي!</a:t>
            </a:r>
            <a:endParaRPr lang="en-SA" sz="16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8BBE9-EC68-0547-AFC6-6E0C5E8200B1}"/>
              </a:ext>
            </a:extLst>
          </p:cNvPr>
          <p:cNvSpPr txBox="1"/>
          <p:nvPr/>
        </p:nvSpPr>
        <p:spPr>
          <a:xfrm>
            <a:off x="4114800" y="1760547"/>
            <a:ext cx="27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لقيت طفل لوحده بالسيارة</a:t>
            </a:r>
            <a:endParaRPr lang="en-SA" sz="16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  <p:sp>
        <p:nvSpPr>
          <p:cNvPr id="16" name="Google Shape;422;p38">
            <a:extLst>
              <a:ext uri="{FF2B5EF4-FFF2-40B4-BE49-F238E27FC236}">
                <a16:creationId xmlns:a16="http://schemas.microsoft.com/office/drawing/2014/main" id="{DF9D4D96-4D22-7F46-8DA0-A35FA854971C}"/>
              </a:ext>
            </a:extLst>
          </p:cNvPr>
          <p:cNvSpPr/>
          <p:nvPr/>
        </p:nvSpPr>
        <p:spPr>
          <a:xfrm>
            <a:off x="6973492" y="2671349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2AA11-F864-9341-AC59-D6B533DA3DB8}"/>
              </a:ext>
            </a:extLst>
          </p:cNvPr>
          <p:cNvSpPr txBox="1"/>
          <p:nvPr/>
        </p:nvSpPr>
        <p:spPr>
          <a:xfrm>
            <a:off x="4178480" y="2154912"/>
            <a:ext cx="27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ابغى استفسر عن مخالفاتي</a:t>
            </a:r>
            <a:endParaRPr lang="en-SA" sz="16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  <p:sp>
        <p:nvSpPr>
          <p:cNvPr id="18" name="Google Shape;422;p38">
            <a:extLst>
              <a:ext uri="{FF2B5EF4-FFF2-40B4-BE49-F238E27FC236}">
                <a16:creationId xmlns:a16="http://schemas.microsoft.com/office/drawing/2014/main" id="{FAAAFE05-9ED8-BA41-84E4-B85DACE8442F}"/>
              </a:ext>
            </a:extLst>
          </p:cNvPr>
          <p:cNvSpPr/>
          <p:nvPr/>
        </p:nvSpPr>
        <p:spPr>
          <a:xfrm>
            <a:off x="6973492" y="1891334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6CAA63-DFC8-B641-A11F-A5C16A053D89}"/>
              </a:ext>
            </a:extLst>
          </p:cNvPr>
          <p:cNvSpPr txBox="1"/>
          <p:nvPr/>
        </p:nvSpPr>
        <p:spPr>
          <a:xfrm>
            <a:off x="4178479" y="2557054"/>
            <a:ext cx="27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ar-SA" sz="1600" dirty="0">
                <a:solidFill>
                  <a:schemeClr val="dk1"/>
                </a:solidFill>
                <a:latin typeface="Quicksand"/>
                <a:sym typeface="Quicksand"/>
              </a:rPr>
              <a:t>انصدمت سيارتي</a:t>
            </a:r>
            <a:endParaRPr lang="en-SA" sz="1600" dirty="0">
              <a:solidFill>
                <a:schemeClr val="dk1"/>
              </a:solidFill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97461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35" name="Google Shape;419;p38">
            <a:extLst>
              <a:ext uri="{FF2B5EF4-FFF2-40B4-BE49-F238E27FC236}">
                <a16:creationId xmlns:a16="http://schemas.microsoft.com/office/drawing/2014/main" id="{52088B3F-BBB8-9C4E-8EC1-03CBB3BC0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596" y="429685"/>
            <a:ext cx="6894599" cy="102113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لنموذج </a:t>
            </a:r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لأول </a:t>
            </a:r>
            <a:r>
              <a:rPr lang="en-US" sz="3200" dirty="0">
                <a:solidFill>
                  <a:srgbClr val="C00000"/>
                </a:solidFill>
              </a:rPr>
              <a:t>NMF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(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SA" dirty="0">
                <a:solidFill>
                  <a:srgbClr val="C00000"/>
                </a:solidFill>
              </a:rPr>
              <a:t>on-negative </a:t>
            </a:r>
            <a:r>
              <a:rPr lang="en-US" dirty="0">
                <a:solidFill>
                  <a:srgbClr val="C00000"/>
                </a:solidFill>
              </a:rPr>
              <a:t>M</a:t>
            </a:r>
            <a:r>
              <a:rPr lang="en-SA" dirty="0">
                <a:solidFill>
                  <a:srgbClr val="C00000"/>
                </a:solidFill>
              </a:rPr>
              <a:t>atrix </a:t>
            </a:r>
            <a:r>
              <a:rPr lang="en-US" dirty="0">
                <a:solidFill>
                  <a:srgbClr val="C00000"/>
                </a:solidFill>
              </a:rPr>
              <a:t>F</a:t>
            </a:r>
            <a:r>
              <a:rPr lang="en-SA" dirty="0">
                <a:solidFill>
                  <a:srgbClr val="C00000"/>
                </a:solidFill>
              </a:rPr>
              <a:t>actorization 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SA" sz="3200" dirty="0">
                <a:solidFill>
                  <a:srgbClr val="C00000"/>
                </a:solidFill>
              </a:rPr>
              <a:t> </a:t>
            </a:r>
            <a:endParaRPr sz="3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293D3-26BC-8F48-9E46-44FC3D29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81" y="1987126"/>
            <a:ext cx="3741569" cy="1631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33BE2-F4FD-8A44-BC14-FC59925C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50" y="1757809"/>
            <a:ext cx="3745162" cy="22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5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A06F7-2099-984B-AFCD-C95AB386D81B}"/>
              </a:ext>
            </a:extLst>
          </p:cNvPr>
          <p:cNvSpPr txBox="1"/>
          <p:nvPr/>
        </p:nvSpPr>
        <p:spPr>
          <a:xfrm>
            <a:off x="8437856" y="611717"/>
            <a:ext cx="636713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أ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9A4D-152D-0546-80D3-230713B87210}"/>
              </a:ext>
            </a:extLst>
          </p:cNvPr>
          <p:cNvSpPr txBox="1"/>
          <p:nvPr/>
        </p:nvSpPr>
        <p:spPr>
          <a:xfrm>
            <a:off x="-646858" y="2366499"/>
            <a:ext cx="2577950" cy="2708434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7000" dirty="0" err="1">
                <a:solidFill>
                  <a:srgbClr val="D0D0D0">
                    <a:alpha val="96000"/>
                  </a:srgbClr>
                </a:solidFill>
              </a:rPr>
              <a:t>ض</a:t>
            </a:r>
            <a:endParaRPr lang="en-SA" sz="17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60C8-1F0A-534D-B088-613CB6A21091}"/>
              </a:ext>
            </a:extLst>
          </p:cNvPr>
          <p:cNvSpPr txBox="1"/>
          <p:nvPr/>
        </p:nvSpPr>
        <p:spPr>
          <a:xfrm rot="1163770">
            <a:off x="-335703" y="2125691"/>
            <a:ext cx="1165850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ar-SA" sz="12000" dirty="0">
                <a:solidFill>
                  <a:srgbClr val="D0D0D0">
                    <a:alpha val="96000"/>
                  </a:srgbClr>
                </a:solidFill>
              </a:rPr>
              <a:t>ن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0904-790B-1040-9C5C-67289D6C65AB}"/>
              </a:ext>
            </a:extLst>
          </p:cNvPr>
          <p:cNvSpPr txBox="1"/>
          <p:nvPr/>
        </p:nvSpPr>
        <p:spPr>
          <a:xfrm rot="20069993">
            <a:off x="8190606" y="1385135"/>
            <a:ext cx="1167307" cy="1938992"/>
          </a:xfrm>
          <a:prstGeom prst="rect">
            <a:avLst/>
          </a:prstGeom>
          <a:noFill/>
          <a:ln>
            <a:solidFill>
              <a:srgbClr val="EFEFEF">
                <a:alpha val="6275"/>
              </a:srgbClr>
            </a:solidFill>
          </a:ln>
          <a:effectLst>
            <a:reflection stA="90334" endPos="90351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ar-SA" sz="12000" dirty="0" err="1">
                <a:solidFill>
                  <a:srgbClr val="D0D0D0">
                    <a:alpha val="96000"/>
                  </a:srgbClr>
                </a:solidFill>
              </a:rPr>
              <a:t>ي</a:t>
            </a:r>
            <a:endParaRPr lang="en-SA" sz="12000" dirty="0">
              <a:solidFill>
                <a:srgbClr val="D0D0D0">
                  <a:alpha val="96000"/>
                </a:srgbClr>
              </a:solidFill>
            </a:endParaRPr>
          </a:p>
        </p:txBody>
      </p:sp>
      <p:sp>
        <p:nvSpPr>
          <p:cNvPr id="35" name="Google Shape;419;p38">
            <a:extLst>
              <a:ext uri="{FF2B5EF4-FFF2-40B4-BE49-F238E27FC236}">
                <a16:creationId xmlns:a16="http://schemas.microsoft.com/office/drawing/2014/main" id="{52088B3F-BBB8-9C4E-8EC1-03CBB3BC0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596" y="429685"/>
            <a:ext cx="6894599" cy="102113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لنموذج </a:t>
            </a:r>
            <a:r>
              <a:rPr lang="en-US" sz="3200" dirty="0" err="1">
                <a:solidFill>
                  <a:srgbClr val="C00000"/>
                </a:solidFill>
              </a:rPr>
              <a:t>ا</a:t>
            </a:r>
            <a:r>
              <a:rPr lang="ar-SA" sz="3200" dirty="0">
                <a:solidFill>
                  <a:srgbClr val="C00000"/>
                </a:solidFill>
              </a:rPr>
              <a:t>لأول </a:t>
            </a:r>
            <a:r>
              <a:rPr lang="en-US" sz="3200" dirty="0">
                <a:solidFill>
                  <a:srgbClr val="C00000"/>
                </a:solidFill>
              </a:rPr>
              <a:t>NMF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(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SA" dirty="0">
                <a:solidFill>
                  <a:srgbClr val="C00000"/>
                </a:solidFill>
              </a:rPr>
              <a:t>on-negative </a:t>
            </a:r>
            <a:r>
              <a:rPr lang="en-US" dirty="0">
                <a:solidFill>
                  <a:srgbClr val="C00000"/>
                </a:solidFill>
              </a:rPr>
              <a:t>M</a:t>
            </a:r>
            <a:r>
              <a:rPr lang="en-SA" dirty="0">
                <a:solidFill>
                  <a:srgbClr val="C00000"/>
                </a:solidFill>
              </a:rPr>
              <a:t>atrix </a:t>
            </a:r>
            <a:r>
              <a:rPr lang="en-US" dirty="0">
                <a:solidFill>
                  <a:srgbClr val="C00000"/>
                </a:solidFill>
              </a:rPr>
              <a:t>F</a:t>
            </a:r>
            <a:r>
              <a:rPr lang="en-SA" dirty="0">
                <a:solidFill>
                  <a:srgbClr val="C00000"/>
                </a:solidFill>
              </a:rPr>
              <a:t>actorization 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SA" sz="3200" dirty="0">
                <a:solidFill>
                  <a:srgbClr val="C00000"/>
                </a:solidFill>
              </a:rPr>
              <a:t> </a:t>
            </a:r>
            <a:endParaRPr sz="3200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1D396-98EF-8346-BE10-980C58108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2" y="1576562"/>
            <a:ext cx="7252009" cy="28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39280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Studies Subject for High School - 9th Grade: Individuality and Conformity by Slidesgo">
  <a:themeElements>
    <a:clrScheme name="Simple Light">
      <a:dk1>
        <a:srgbClr val="2E2E2E"/>
      </a:dk1>
      <a:lt1>
        <a:srgbClr val="EFEFEF"/>
      </a:lt1>
      <a:dk2>
        <a:srgbClr val="838383"/>
      </a:dk2>
      <a:lt2>
        <a:srgbClr val="FFFFFF"/>
      </a:lt2>
      <a:accent1>
        <a:srgbClr val="AAA9A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455</Words>
  <Application>Microsoft Macintosh PowerPoint</Application>
  <PresentationFormat>On-screen Show (16:9)</PresentationFormat>
  <Paragraphs>177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DroidArabicKufi-Regular</vt:lpstr>
      <vt:lpstr>Tenor Sans</vt:lpstr>
      <vt:lpstr>Quicksand</vt:lpstr>
      <vt:lpstr>Social Studies Subject for High School - 9th Grade: Individuality and Conformity by Slidesgo</vt:lpstr>
      <vt:lpstr>مُعالجة اللغة الطبيعية</vt:lpstr>
      <vt:lpstr>سَير عَمل المشروع:</vt:lpstr>
      <vt:lpstr>تعريفُ المُشكلةِ:</vt:lpstr>
      <vt:lpstr>مجموعةُ البياناتِ :</vt:lpstr>
      <vt:lpstr>استكشافُ البياناتِ ومُعالجتها :</vt:lpstr>
      <vt:lpstr>استكشافُ البياناتِ ومُعالجتها :</vt:lpstr>
      <vt:lpstr>٤ سيناريوهات:</vt:lpstr>
      <vt:lpstr>النموذج الأول NMF ( Non-negative Matrix Factorization ) </vt:lpstr>
      <vt:lpstr>النموذج الأول NMF ( Non-negative Matrix Factorization ) </vt:lpstr>
      <vt:lpstr>النموذج الثاني LDA ( Latent Dirichlet Allocation ) </vt:lpstr>
      <vt:lpstr>النموذج الثاني LDA ( Latent Dirichlet Allocation ) </vt:lpstr>
      <vt:lpstr>النموذج الثالث BERTopic</vt:lpstr>
      <vt:lpstr>النموذج الثالث BERTopic</vt:lpstr>
      <vt:lpstr>النموذج الثالث BERTopic</vt:lpstr>
      <vt:lpstr>النموذج الثالث BERTopic</vt:lpstr>
      <vt:lpstr>النموذج الثالث BERTopic</vt:lpstr>
      <vt:lpstr>النتائِج :</vt:lpstr>
      <vt:lpstr>العمل المُستقبلي :</vt:lpstr>
      <vt:lpstr>شُكرًا لحُسنِ استماعِكم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cp:lastModifiedBy>Mac lap</cp:lastModifiedBy>
  <cp:revision>53</cp:revision>
  <dcterms:modified xsi:type="dcterms:W3CDTF">2021-12-30T08:50:01Z</dcterms:modified>
</cp:coreProperties>
</file>